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5" r:id="rId2"/>
    <p:sldId id="276" r:id="rId3"/>
    <p:sldId id="298" r:id="rId4"/>
    <p:sldId id="299" r:id="rId5"/>
    <p:sldId id="307" r:id="rId6"/>
    <p:sldId id="301" r:id="rId7"/>
    <p:sldId id="302" r:id="rId8"/>
    <p:sldId id="297" r:id="rId9"/>
    <p:sldId id="303" r:id="rId10"/>
    <p:sldId id="304" r:id="rId11"/>
    <p:sldId id="305" r:id="rId12"/>
    <p:sldId id="30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E5D"/>
    <a:srgbClr val="FF3C01"/>
    <a:srgbClr val="335D94"/>
    <a:srgbClr val="006EB2"/>
    <a:srgbClr val="5A429C"/>
    <a:srgbClr val="610D6D"/>
    <a:srgbClr val="1F2D5C"/>
    <a:srgbClr val="5AA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100-&#1073;&#1072;&#1083;&#1100;&#1085;&#1080;&#1082;&#1080;%202024%20-&#1040;&#1053;&#1040;&#1051;&#1048;&#1058;&#1048;&#1050;&#1040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8;&#1052;&#1062;\&#1052;&#1045;&#1056;&#1054;&#1055;&#1056;&#1048;&#1071;&#1058;&#1048;&#1071;\&#1040;&#1074;&#1075;&#1091;&#1089;&#1090;%20&#1082;&#1086;&#1085;&#1092;&#1077;&#1088;&#1077;&#1085;&#1094;&#1080;&#1103;%2029.09.2024\&#1043;&#1048;&#1040;\2024%20&#1074;&#1099;&#1073;&#1086;&#1088;%20&#1087;&#1088;&#1077;&#1076;&#1084;&#1077;&#1090;&#1086;&#1074;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8;&#1052;&#1062;\&#1052;&#1045;&#1056;&#1054;&#1055;&#1056;&#1048;&#1071;&#1058;&#1048;&#1071;\&#1040;&#1074;&#1075;&#1091;&#1089;&#1090;%20&#1082;&#1086;&#1085;&#1092;&#1077;&#1088;&#1077;&#1085;&#1094;&#1080;&#1103;%2029.09.2024\&#1043;&#1048;&#1040;\2024%20&#1074;&#1099;&#1073;&#1086;&#1088;%20&#1087;&#1088;&#1077;&#1076;&#1084;&#1077;&#1090;&#1086;&#1074;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7397636206872"/>
          <c:y val="6.1608867241595186E-2"/>
          <c:w val="0.8907260236379313"/>
          <c:h val="0.780259993733608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'1 слайд'!$B$2</c:f>
              <c:strCache>
                <c:ptCount val="1"/>
                <c:pt idx="0">
                  <c:v>ГИА-9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слайд'!$C$1:$F$1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'1 слайд'!$C$2:$F$2</c:f>
              <c:numCache>
                <c:formatCode>General</c:formatCode>
                <c:ptCount val="4"/>
                <c:pt idx="0">
                  <c:v>2240</c:v>
                </c:pt>
                <c:pt idx="1">
                  <c:v>2390</c:v>
                </c:pt>
                <c:pt idx="2">
                  <c:v>2588</c:v>
                </c:pt>
                <c:pt idx="3">
                  <c:v>2828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6-4515-A5CB-CB81505BC887}"/>
            </c:ext>
          </c:extLst>
        </c:ser>
        <c:ser>
          <c:idx val="1"/>
          <c:order val="1"/>
          <c:tx>
            <c:strRef>
              <c:f>'1 слайд'!$B$3</c:f>
              <c:strCache>
                <c:ptCount val="1"/>
                <c:pt idx="0">
                  <c:v>ГИА-11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 слайд'!$C$1:$F$1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'1 слайд'!$C$3:$F$3</c:f>
              <c:numCache>
                <c:formatCode>General</c:formatCode>
                <c:ptCount val="4"/>
                <c:pt idx="0">
                  <c:v>1664</c:v>
                </c:pt>
                <c:pt idx="1">
                  <c:v>1660</c:v>
                </c:pt>
                <c:pt idx="2">
                  <c:v>1544</c:v>
                </c:pt>
                <c:pt idx="3">
                  <c:v>1518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6-4515-A5CB-CB81505BC8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974337280"/>
        <c:axId val="974334040"/>
      </c:barChart>
      <c:catAx>
        <c:axId val="97433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974334040"/>
        <c:crosses val="autoZero"/>
        <c:auto val="1"/>
        <c:lblAlgn val="ctr"/>
        <c:lblOffset val="100"/>
        <c:noMultiLvlLbl val="0"/>
      </c:catAx>
      <c:valAx>
        <c:axId val="97433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97433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Анализ!$D$39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Анализ!$A$40:$A$51</c:f>
              <c:strCache>
                <c:ptCount val="12"/>
                <c:pt idx="0">
                  <c:v>Английский язык</c:v>
                </c:pt>
                <c:pt idx="1">
                  <c:v>Русский язык</c:v>
                </c:pt>
                <c:pt idx="2">
                  <c:v>Информатика и ИКТ (КЕГЭ)</c:v>
                </c:pt>
                <c:pt idx="3">
                  <c:v>Литература</c:v>
                </c:pt>
                <c:pt idx="4">
                  <c:v>Химия</c:v>
                </c:pt>
                <c:pt idx="5">
                  <c:v>Физика</c:v>
                </c:pt>
                <c:pt idx="6">
                  <c:v>Обществознание</c:v>
                </c:pt>
                <c:pt idx="7">
                  <c:v>Математика профильная</c:v>
                </c:pt>
                <c:pt idx="8">
                  <c:v>История</c:v>
                </c:pt>
                <c:pt idx="9">
                  <c:v>География</c:v>
                </c:pt>
                <c:pt idx="10">
                  <c:v>Биология</c:v>
                </c:pt>
                <c:pt idx="11">
                  <c:v>Французский язык</c:v>
                </c:pt>
              </c:strCache>
            </c:strRef>
          </c:cat>
          <c:val>
            <c:numRef>
              <c:f>Анализ!$D$40:$D$51</c:f>
              <c:numCache>
                <c:formatCode>0.0</c:formatCode>
                <c:ptCount val="12"/>
                <c:pt idx="0">
                  <c:v>51.319648093841643</c:v>
                </c:pt>
                <c:pt idx="1">
                  <c:v>36.408668730650156</c:v>
                </c:pt>
                <c:pt idx="2">
                  <c:v>22.491349480968857</c:v>
                </c:pt>
                <c:pt idx="3">
                  <c:v>19.014084507042252</c:v>
                </c:pt>
                <c:pt idx="4">
                  <c:v>17.532467532467532</c:v>
                </c:pt>
                <c:pt idx="5">
                  <c:v>12</c:v>
                </c:pt>
                <c:pt idx="6">
                  <c:v>11.890243902439025</c:v>
                </c:pt>
                <c:pt idx="7">
                  <c:v>11.889596602972398</c:v>
                </c:pt>
                <c:pt idx="8">
                  <c:v>11.267605633802816</c:v>
                </c:pt>
                <c:pt idx="9">
                  <c:v>6.666666666666667</c:v>
                </c:pt>
                <c:pt idx="10">
                  <c:v>6.5420560747663554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5-4CF3-9D64-A777FF0FAA77}"/>
            </c:ext>
          </c:extLst>
        </c:ser>
        <c:ser>
          <c:idx val="1"/>
          <c:order val="1"/>
          <c:tx>
            <c:strRef>
              <c:f>Анализ!$E$39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Анализ!$A$40:$A$51</c:f>
              <c:strCache>
                <c:ptCount val="12"/>
                <c:pt idx="0">
                  <c:v>Английский язык</c:v>
                </c:pt>
                <c:pt idx="1">
                  <c:v>Русский язык</c:v>
                </c:pt>
                <c:pt idx="2">
                  <c:v>Информатика и ИКТ (КЕГЭ)</c:v>
                </c:pt>
                <c:pt idx="3">
                  <c:v>Литература</c:v>
                </c:pt>
                <c:pt idx="4">
                  <c:v>Химия</c:v>
                </c:pt>
                <c:pt idx="5">
                  <c:v>Физика</c:v>
                </c:pt>
                <c:pt idx="6">
                  <c:v>Обществознание</c:v>
                </c:pt>
                <c:pt idx="7">
                  <c:v>Математика профильная</c:v>
                </c:pt>
                <c:pt idx="8">
                  <c:v>История</c:v>
                </c:pt>
                <c:pt idx="9">
                  <c:v>География</c:v>
                </c:pt>
                <c:pt idx="10">
                  <c:v>Биология</c:v>
                </c:pt>
                <c:pt idx="11">
                  <c:v>Французский язык</c:v>
                </c:pt>
              </c:strCache>
            </c:strRef>
          </c:cat>
          <c:val>
            <c:numRef>
              <c:f>Анализ!$E$40:$E$51</c:f>
              <c:numCache>
                <c:formatCode>General</c:formatCode>
                <c:ptCount val="12"/>
                <c:pt idx="0">
                  <c:v>46.8</c:v>
                </c:pt>
                <c:pt idx="1">
                  <c:v>35.4</c:v>
                </c:pt>
                <c:pt idx="2">
                  <c:v>29.8</c:v>
                </c:pt>
                <c:pt idx="3">
                  <c:v>14.5</c:v>
                </c:pt>
                <c:pt idx="4">
                  <c:v>23.1</c:v>
                </c:pt>
                <c:pt idx="5">
                  <c:v>8.6999999999999993</c:v>
                </c:pt>
                <c:pt idx="6">
                  <c:v>16.8</c:v>
                </c:pt>
                <c:pt idx="7">
                  <c:v>16</c:v>
                </c:pt>
                <c:pt idx="8">
                  <c:v>16.3</c:v>
                </c:pt>
                <c:pt idx="9">
                  <c:v>14.8</c:v>
                </c:pt>
                <c:pt idx="10">
                  <c:v>6.5</c:v>
                </c:pt>
                <c:pt idx="11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5-4CF3-9D64-A777FF0FAA77}"/>
            </c:ext>
          </c:extLst>
        </c:ser>
        <c:ser>
          <c:idx val="2"/>
          <c:order val="2"/>
          <c:tx>
            <c:strRef>
              <c:f>Анализ!$F$39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Анализ!$A$40:$A$51</c:f>
              <c:strCache>
                <c:ptCount val="12"/>
                <c:pt idx="0">
                  <c:v>Английский язык</c:v>
                </c:pt>
                <c:pt idx="1">
                  <c:v>Русский язык</c:v>
                </c:pt>
                <c:pt idx="2">
                  <c:v>Информатика и ИКТ (КЕГЭ)</c:v>
                </c:pt>
                <c:pt idx="3">
                  <c:v>Литература</c:v>
                </c:pt>
                <c:pt idx="4">
                  <c:v>Химия</c:v>
                </c:pt>
                <c:pt idx="5">
                  <c:v>Физика</c:v>
                </c:pt>
                <c:pt idx="6">
                  <c:v>Обществознание</c:v>
                </c:pt>
                <c:pt idx="7">
                  <c:v>Математика профильная</c:v>
                </c:pt>
                <c:pt idx="8">
                  <c:v>История</c:v>
                </c:pt>
                <c:pt idx="9">
                  <c:v>География</c:v>
                </c:pt>
                <c:pt idx="10">
                  <c:v>Биология</c:v>
                </c:pt>
                <c:pt idx="11">
                  <c:v>Французский язык</c:v>
                </c:pt>
              </c:strCache>
            </c:strRef>
          </c:cat>
          <c:val>
            <c:numRef>
              <c:f>Анализ!$F$40:$F$51</c:f>
              <c:numCache>
                <c:formatCode>General</c:formatCode>
                <c:ptCount val="12"/>
                <c:pt idx="0">
                  <c:v>36.299999999999997</c:v>
                </c:pt>
                <c:pt idx="1">
                  <c:v>34.5</c:v>
                </c:pt>
                <c:pt idx="2">
                  <c:v>19</c:v>
                </c:pt>
                <c:pt idx="3">
                  <c:v>26</c:v>
                </c:pt>
                <c:pt idx="4">
                  <c:v>22.1</c:v>
                </c:pt>
                <c:pt idx="5">
                  <c:v>11.9</c:v>
                </c:pt>
                <c:pt idx="6">
                  <c:v>12.8</c:v>
                </c:pt>
                <c:pt idx="7">
                  <c:v>9</c:v>
                </c:pt>
                <c:pt idx="8">
                  <c:v>14.75</c:v>
                </c:pt>
                <c:pt idx="9">
                  <c:v>7.4</c:v>
                </c:pt>
                <c:pt idx="10">
                  <c:v>4</c:v>
                </c:pt>
                <c:pt idx="1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D5-4CF3-9D64-A777FF0FAA77}"/>
            </c:ext>
          </c:extLst>
        </c:ser>
        <c:ser>
          <c:idx val="3"/>
          <c:order val="3"/>
          <c:tx>
            <c:strRef>
              <c:f>Анализ!$G$39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Анализ!$A$40:$A$51</c:f>
              <c:strCache>
                <c:ptCount val="12"/>
                <c:pt idx="0">
                  <c:v>Английский язык</c:v>
                </c:pt>
                <c:pt idx="1">
                  <c:v>Русский язык</c:v>
                </c:pt>
                <c:pt idx="2">
                  <c:v>Информатика и ИКТ (КЕГЭ)</c:v>
                </c:pt>
                <c:pt idx="3">
                  <c:v>Литература</c:v>
                </c:pt>
                <c:pt idx="4">
                  <c:v>Химия</c:v>
                </c:pt>
                <c:pt idx="5">
                  <c:v>Физика</c:v>
                </c:pt>
                <c:pt idx="6">
                  <c:v>Обществознание</c:v>
                </c:pt>
                <c:pt idx="7">
                  <c:v>Математика профильная</c:v>
                </c:pt>
                <c:pt idx="8">
                  <c:v>История</c:v>
                </c:pt>
                <c:pt idx="9">
                  <c:v>География</c:v>
                </c:pt>
                <c:pt idx="10">
                  <c:v>Биология</c:v>
                </c:pt>
                <c:pt idx="11">
                  <c:v>Французский язык</c:v>
                </c:pt>
              </c:strCache>
            </c:strRef>
          </c:cat>
          <c:val>
            <c:numRef>
              <c:f>Анализ!$G$40:$G$51</c:f>
              <c:numCache>
                <c:formatCode>General</c:formatCode>
                <c:ptCount val="12"/>
                <c:pt idx="0">
                  <c:v>31.8</c:v>
                </c:pt>
                <c:pt idx="1">
                  <c:v>25.3</c:v>
                </c:pt>
                <c:pt idx="2">
                  <c:v>11.1</c:v>
                </c:pt>
                <c:pt idx="3">
                  <c:v>20.100000000000001</c:v>
                </c:pt>
                <c:pt idx="4">
                  <c:v>22.4</c:v>
                </c:pt>
                <c:pt idx="5">
                  <c:v>18.600000000000001</c:v>
                </c:pt>
                <c:pt idx="6">
                  <c:v>8.8000000000000007</c:v>
                </c:pt>
                <c:pt idx="7">
                  <c:v>24.6</c:v>
                </c:pt>
                <c:pt idx="8">
                  <c:v>17.899999999999999</c:v>
                </c:pt>
                <c:pt idx="9">
                  <c:v>8.6</c:v>
                </c:pt>
                <c:pt idx="10">
                  <c:v>11.8</c:v>
                </c:pt>
                <c:pt idx="1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D5-4CF3-9D64-A777FF0FA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14079463"/>
        <c:axId val="714081983"/>
      </c:barChart>
      <c:catAx>
        <c:axId val="714079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14081983"/>
        <c:crosses val="autoZero"/>
        <c:auto val="1"/>
        <c:lblAlgn val="ctr"/>
        <c:lblOffset val="100"/>
        <c:noMultiLvlLbl val="0"/>
      </c:catAx>
      <c:valAx>
        <c:axId val="7140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14079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Аналитика!$B$53:$C$53</c:f>
              <c:strCache>
                <c:ptCount val="1"/>
                <c:pt idx="0">
                  <c:v>100-баллов по годам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C0B-4E24-93E6-341B6B4198C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C0B-4E24-93E6-341B6B4198C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C0B-4E24-93E6-341B6B4198C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C0B-4E24-93E6-341B6B4198C2}"/>
              </c:ext>
            </c:extLst>
          </c:dPt>
          <c:dLbls>
            <c:dLbl>
              <c:idx val="0"/>
              <c:layout>
                <c:manualLayout>
                  <c:x val="-0.15550027259676885"/>
                  <c:y val="0.204079117589860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0B-4E24-93E6-341B6B4198C2}"/>
                </c:ext>
              </c:extLst>
            </c:dLbl>
            <c:dLbl>
              <c:idx val="1"/>
              <c:layout>
                <c:manualLayout>
                  <c:x val="-0.16956792261626627"/>
                  <c:y val="-0.152773597030448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0B-4E24-93E6-341B6B4198C2}"/>
                </c:ext>
              </c:extLst>
            </c:dLbl>
            <c:dLbl>
              <c:idx val="2"/>
              <c:layout>
                <c:manualLayout>
                  <c:x val="6.2902969970175429E-2"/>
                  <c:y val="-0.146742540184497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0B-4E24-93E6-341B6B4198C2}"/>
                </c:ext>
              </c:extLst>
            </c:dLbl>
            <c:dLbl>
              <c:idx val="3"/>
              <c:layout>
                <c:manualLayout>
                  <c:x val="0.17275440549820165"/>
                  <c:y val="9.01701235340373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0B-4E24-93E6-341B6B419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Аналитика!$B$55:$B$58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Аналитика!$C$55:$C$58</c:f>
              <c:numCache>
                <c:formatCode>General</c:formatCode>
                <c:ptCount val="4"/>
                <c:pt idx="0">
                  <c:v>24</c:v>
                </c:pt>
                <c:pt idx="1">
                  <c:v>18</c:v>
                </c:pt>
                <c:pt idx="2">
                  <c:v>21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0B-4E24-93E6-341B6B4198C2}"/>
            </c:ext>
          </c:extLst>
        </c:ser>
        <c:ser>
          <c:idx val="1"/>
          <c:order val="1"/>
          <c:tx>
            <c:strRef>
              <c:f>Аналитика!$C$53:$C$54</c:f>
              <c:strCache>
                <c:ptCount val="2"/>
                <c:pt idx="0">
                  <c:v>100-баллов по годам</c:v>
                </c:pt>
                <c:pt idx="1">
                  <c:v>кол-во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9C0B-4E24-93E6-341B6B4198C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9C0B-4E24-93E6-341B6B4198C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9C0B-4E24-93E6-341B6B4198C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9C0B-4E24-93E6-341B6B4198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Аналитика!$B$55:$B$58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Аналитика!$C$55:$C$58</c:f>
              <c:numCache>
                <c:formatCode>General</c:formatCode>
                <c:ptCount val="4"/>
                <c:pt idx="0">
                  <c:v>24</c:v>
                </c:pt>
                <c:pt idx="1">
                  <c:v>18</c:v>
                </c:pt>
                <c:pt idx="2">
                  <c:v>21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C0B-4E24-93E6-341B6B4198C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3B-4A10-8725-0A708DED78B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3B-4A10-8725-0A708DED78B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93B-4A10-8725-0A708DED78B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93B-4A10-8725-0A708DED78B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93B-4A10-8725-0A708DED78B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93B-4A10-8725-0A708DED78B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93B-4A10-8725-0A708DED78BE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93B-4A10-8725-0A708DED78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4B43F8E-AFAE-4D84-8546-A79721426A07}" type="PERCENTAGE">
                      <a:rPr lang="en-US" b="1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3B-4A10-8725-0A708DED78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02F6F1A-03C8-4DE0-8CCE-5934697FF2C2}" type="PERCENTAGE">
                      <a:rPr lang="en-US" b="1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93B-4A10-8725-0A708DED78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A85D414-326F-4DCE-A22D-626A43D396A8}" type="PERCENTAGE">
                      <a:rPr lang="en-US" b="1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93B-4A10-8725-0A708DED78BE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C309AD59-7D99-4240-A2E0-6E70F272FE22}" type="PERCENTAGE">
                      <a:rPr lang="en-US" b="1" baseline="0" smtClean="0"/>
                      <a:pPr>
                        <a:defRPr sz="1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812896139275724E-2"/>
                      <c:h val="9.431266277912429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93B-4A10-8725-0A708DED7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Аналитика!$A$73:$A$80</c:f>
              <c:strCache>
                <c:ptCount val="8"/>
                <c:pt idx="0">
                  <c:v>Биология</c:v>
                </c:pt>
                <c:pt idx="1">
                  <c:v>География</c:v>
                </c:pt>
                <c:pt idx="2">
                  <c:v>История</c:v>
                </c:pt>
                <c:pt idx="3">
                  <c:v>Литература</c:v>
                </c:pt>
                <c:pt idx="4">
                  <c:v>Математика профильная</c:v>
                </c:pt>
                <c:pt idx="5">
                  <c:v>Русский язык</c:v>
                </c:pt>
                <c:pt idx="6">
                  <c:v>Физика</c:v>
                </c:pt>
                <c:pt idx="7">
                  <c:v>Химия</c:v>
                </c:pt>
              </c:strCache>
            </c:strRef>
          </c:cat>
          <c:val>
            <c:numRef>
              <c:f>Аналитика!$B$73:$B$80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11</c:v>
                </c:pt>
                <c:pt idx="5">
                  <c:v>11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93B-4A10-8725-0A708DED78B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144211190577115E-2"/>
          <c:y val="0.83090130109288651"/>
          <c:w val="0.87927603650532216"/>
          <c:h val="0.16909869890711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Награждение </a:t>
            </a:r>
            <a:r>
              <a:rPr lang="ru-RU" sz="2400" dirty="0">
                <a:solidFill>
                  <a:srgbClr val="FF3C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золотыми 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медалями</a:t>
            </a:r>
          </a:p>
        </c:rich>
      </c:tx>
      <c:layout>
        <c:manualLayout>
          <c:xMode val="edge"/>
          <c:yMode val="edge"/>
          <c:x val="0.11891445161790107"/>
          <c:y val="5.0830072038810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013-4CDD-A519-9ECCEE1EA2F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013-4CDD-A519-9ECCEE1EA2F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013-4CDD-A519-9ECCEE1EA2F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013-4CDD-A519-9ECCEE1EA2F0}"/>
              </c:ext>
            </c:extLst>
          </c:dPt>
          <c:dLbls>
            <c:dLbl>
              <c:idx val="0"/>
              <c:layout>
                <c:manualLayout>
                  <c:x val="-0.14595366150353692"/>
                  <c:y val="0.187042276821296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2021</a:t>
                    </a:r>
                    <a:br>
                      <a:rPr lang="en-US" dirty="0"/>
                    </a:br>
                    <a:fld id="{791AEF6F-0783-496A-A42C-D2EC4185C998}" type="VALUE">
                      <a:rPr lang="en-US" smtClean="0"/>
                      <a:pPr/>
                      <a:t>[ЗНАЧЕНИЕ]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13-4CDD-A519-9ECCEE1EA2F0}"/>
                </c:ext>
              </c:extLst>
            </c:dLbl>
            <c:dLbl>
              <c:idx val="1"/>
              <c:layout>
                <c:manualLayout>
                  <c:x val="-0.10422695354754906"/>
                  <c:y val="-0.21972199171547968"/>
                </c:manualLayout>
              </c:layout>
              <c:tx>
                <c:rich>
                  <a:bodyPr/>
                  <a:lstStyle/>
                  <a:p>
                    <a:fld id="{31C7642A-9278-403B-B5D4-BBA36619BF64}" type="CATEGORYNAME">
                      <a:rPr lang="en-US"/>
                      <a:pPr/>
                      <a:t>[ИМЯ КАТЕГОРИИ]</a:t>
                    </a:fld>
                    <a:r>
                      <a:rPr lang="en-US" baseline="0" dirty="0"/>
                      <a:t>
112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13-4CDD-A519-9ECCEE1EA2F0}"/>
                </c:ext>
              </c:extLst>
            </c:dLbl>
            <c:dLbl>
              <c:idx val="2"/>
              <c:layout>
                <c:manualLayout>
                  <c:x val="0.12699792243572938"/>
                  <c:y val="-0.20605676424947789"/>
                </c:manualLayout>
              </c:layout>
              <c:tx>
                <c:rich>
                  <a:bodyPr/>
                  <a:lstStyle/>
                  <a:p>
                    <a:fld id="{B19B497D-2CE0-499F-89BC-797DDC828094}" type="CATEGORYNAME">
                      <a:rPr lang="en-US"/>
                      <a:pPr/>
                      <a:t>[ИМЯ КАТЕГОРИИ]</a:t>
                    </a:fld>
                    <a:r>
                      <a:rPr lang="en-US" baseline="0" dirty="0"/>
                      <a:t>
83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13-4CDD-A519-9ECCEE1EA2F0}"/>
                </c:ext>
              </c:extLst>
            </c:dLbl>
            <c:dLbl>
              <c:idx val="3"/>
              <c:layout>
                <c:manualLayout>
                  <c:x val="0.14907632312102809"/>
                  <c:y val="0.17020031279457901"/>
                </c:manualLayout>
              </c:layout>
              <c:tx>
                <c:rich>
                  <a:bodyPr/>
                  <a:lstStyle/>
                  <a:p>
                    <a:fld id="{ED30584D-2E80-468F-AF43-29CD4517D282}" type="CATEGORYNAME">
                      <a:rPr lang="en-US" dirty="0"/>
                      <a:pPr/>
                      <a:t>[ИМЯ КАТЕГОРИИ]</a:t>
                    </a:fld>
                    <a:r>
                      <a:rPr lang="en-US" baseline="0" dirty="0"/>
                      <a:t>
</a:t>
                    </a:r>
                    <a:fld id="{16E666C5-E3E4-4AA4-86D0-DACCE6EE0DAC}" type="VALUE">
                      <a:rPr lang="en-US" baseline="0" smtClean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13-4CDD-A519-9ECCEE1EA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Статистика!$B$16:$B$19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Статистика!$C$16:$C$19</c:f>
              <c:numCache>
                <c:formatCode>General</c:formatCode>
                <c:ptCount val="4"/>
                <c:pt idx="0">
                  <c:v>126</c:v>
                </c:pt>
                <c:pt idx="1">
                  <c:v>112</c:v>
                </c:pt>
                <c:pt idx="2">
                  <c:v>83</c:v>
                </c:pt>
                <c:pt idx="3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13-4CDD-A519-9ECCEE1EA2F0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013-4CDD-A519-9ECCEE1EA2F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013-4CDD-A519-9ECCEE1EA2F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6013-4CDD-A519-9ECCEE1EA2F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6013-4CDD-A519-9ECCEE1EA2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Статистика!$B$16:$B$19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Статистика!$C$16:$C$19</c:f>
              <c:numCache>
                <c:formatCode>General</c:formatCode>
                <c:ptCount val="4"/>
                <c:pt idx="0">
                  <c:v>126</c:v>
                </c:pt>
                <c:pt idx="1">
                  <c:v>112</c:v>
                </c:pt>
                <c:pt idx="2">
                  <c:v>83</c:v>
                </c:pt>
                <c:pt idx="3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013-4CDD-A519-9ECCEE1EA2F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55993473185922"/>
          <c:y val="0.25345234420892282"/>
          <c:w val="0.56888044204898103"/>
          <c:h val="0.5681890874062863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2-4252-8ED7-5A2B71AB3A3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2-4252-8ED7-5A2B71AB3A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слайд'!$B$23:$B$24</c:f>
              <c:strCache>
                <c:ptCount val="2"/>
                <c:pt idx="0">
                  <c:v>ОГЭ-2021</c:v>
                </c:pt>
                <c:pt idx="1">
                  <c:v>ЕГЭ-2023</c:v>
                </c:pt>
              </c:strCache>
            </c:strRef>
          </c:cat>
          <c:val>
            <c:numRef>
              <c:f>'1 слайд'!$C$23:$C$24</c:f>
              <c:numCache>
                <c:formatCode>General</c:formatCode>
                <c:ptCount val="2"/>
                <c:pt idx="0">
                  <c:v>2240</c:v>
                </c:pt>
                <c:pt idx="1">
                  <c:v>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D2-4252-8ED7-5A2B71AB3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97171702122375"/>
          <c:y val="0.24958097374356517"/>
          <c:w val="0.4817801557720891"/>
          <c:h val="0.56143190437774715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2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3-4D87-AC69-531CDF4991D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E3-4D87-AC69-531CDF4991D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3E3-4D87-AC69-531CDF4991D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3E3-4D87-AC69-531CDF499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слайд'!$B$27:$B$28</c:f>
              <c:strCache>
                <c:ptCount val="2"/>
                <c:pt idx="0">
                  <c:v>ОГЭ-2022</c:v>
                </c:pt>
                <c:pt idx="1">
                  <c:v>ЕГЭ-2024</c:v>
                </c:pt>
              </c:strCache>
            </c:strRef>
          </c:cat>
          <c:val>
            <c:numRef>
              <c:f>'1 слайд'!$C$27:$C$28</c:f>
              <c:numCache>
                <c:formatCode>General</c:formatCode>
                <c:ptCount val="2"/>
                <c:pt idx="0">
                  <c:v>2390</c:v>
                </c:pt>
                <c:pt idx="1">
                  <c:v>1518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E3-4D87-AC69-531CDF4991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'Выбор предметов ОГЭ'!$G$7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'Выбор предметов ОГЭ'!$H$4:$Q$4</c:f>
              <c:strCache>
                <c:ptCount val="10"/>
                <c:pt idx="0">
                  <c:v>ОБЩ</c:v>
                </c:pt>
                <c:pt idx="1">
                  <c:v>ИНФ и ИКТ</c:v>
                </c:pt>
                <c:pt idx="2">
                  <c:v>ГЕО</c:v>
                </c:pt>
                <c:pt idx="3">
                  <c:v>АНГ ЯЗ</c:v>
                </c:pt>
                <c:pt idx="4">
                  <c:v>БИО</c:v>
                </c:pt>
                <c:pt idx="5">
                  <c:v>ФИЗ</c:v>
                </c:pt>
                <c:pt idx="6">
                  <c:v>ХИМ</c:v>
                </c:pt>
                <c:pt idx="7">
                  <c:v>ЛИТ</c:v>
                </c:pt>
                <c:pt idx="8">
                  <c:v>ИСТ</c:v>
                </c:pt>
                <c:pt idx="9">
                  <c:v>ФР ЯЗ</c:v>
                </c:pt>
              </c:strCache>
            </c:strRef>
          </c:cat>
          <c:val>
            <c:numRef>
              <c:f>'Выбор предметов ОГЭ'!$H$7:$Q$7</c:f>
              <c:numCache>
                <c:formatCode>0%</c:formatCode>
                <c:ptCount val="10"/>
                <c:pt idx="0">
                  <c:v>0.25357142857142856</c:v>
                </c:pt>
                <c:pt idx="1">
                  <c:v>0.16160714285714287</c:v>
                </c:pt>
                <c:pt idx="2">
                  <c:v>0.19062499999999999</c:v>
                </c:pt>
                <c:pt idx="3">
                  <c:v>0.12812499999999999</c:v>
                </c:pt>
                <c:pt idx="4">
                  <c:v>8.9285714285714288E-2</c:v>
                </c:pt>
                <c:pt idx="5">
                  <c:v>8.6607142857142855E-2</c:v>
                </c:pt>
                <c:pt idx="6">
                  <c:v>3.8839285714285715E-2</c:v>
                </c:pt>
                <c:pt idx="7">
                  <c:v>1.9642857142857142E-2</c:v>
                </c:pt>
                <c:pt idx="8">
                  <c:v>8.9285714285714281E-3</c:v>
                </c:pt>
                <c:pt idx="9" formatCode="0.0%">
                  <c:v>5.3571428571428572E-3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4-48AE-AE46-5FF35D88C9B6}"/>
            </c:ext>
          </c:extLst>
        </c:ser>
        <c:ser>
          <c:idx val="1"/>
          <c:order val="1"/>
          <c:tx>
            <c:strRef>
              <c:f>'Выбор предметов ОГЭ'!$G$8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'Выбор предметов ОГЭ'!$H$4:$Q$4</c:f>
              <c:strCache>
                <c:ptCount val="10"/>
                <c:pt idx="0">
                  <c:v>ОБЩ</c:v>
                </c:pt>
                <c:pt idx="1">
                  <c:v>ИНФ и ИКТ</c:v>
                </c:pt>
                <c:pt idx="2">
                  <c:v>ГЕО</c:v>
                </c:pt>
                <c:pt idx="3">
                  <c:v>АНГ ЯЗ</c:v>
                </c:pt>
                <c:pt idx="4">
                  <c:v>БИО</c:v>
                </c:pt>
                <c:pt idx="5">
                  <c:v>ФИЗ</c:v>
                </c:pt>
                <c:pt idx="6">
                  <c:v>ХИМ</c:v>
                </c:pt>
                <c:pt idx="7">
                  <c:v>ЛИТ</c:v>
                </c:pt>
                <c:pt idx="8">
                  <c:v>ИСТ</c:v>
                </c:pt>
                <c:pt idx="9">
                  <c:v>ФР ЯЗ</c:v>
                </c:pt>
              </c:strCache>
            </c:strRef>
          </c:cat>
          <c:val>
            <c:numRef>
              <c:f>'Выбор предметов ОГЭ'!$H$8:$Q$8</c:f>
              <c:numCache>
                <c:formatCode>0%</c:formatCode>
                <c:ptCount val="10"/>
                <c:pt idx="0">
                  <c:v>0.40502092050209204</c:v>
                </c:pt>
                <c:pt idx="1">
                  <c:v>0.38577405857740588</c:v>
                </c:pt>
                <c:pt idx="2">
                  <c:v>0.34853556485355647</c:v>
                </c:pt>
                <c:pt idx="3">
                  <c:v>0.22384937238493724</c:v>
                </c:pt>
                <c:pt idx="4">
                  <c:v>0.15690376569037656</c:v>
                </c:pt>
                <c:pt idx="5">
                  <c:v>0.14142259414225941</c:v>
                </c:pt>
                <c:pt idx="6">
                  <c:v>0.10376569037656903</c:v>
                </c:pt>
                <c:pt idx="7">
                  <c:v>4.7698744769874478E-2</c:v>
                </c:pt>
                <c:pt idx="8">
                  <c:v>3.7656903765690378E-2</c:v>
                </c:pt>
                <c:pt idx="9" formatCode="0.0%">
                  <c:v>7.9497907949790791E-3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4-48AE-AE46-5FF35D88C9B6}"/>
            </c:ext>
          </c:extLst>
        </c:ser>
        <c:ser>
          <c:idx val="2"/>
          <c:order val="2"/>
          <c:tx>
            <c:strRef>
              <c:f>'Выбор предметов ОГЭ'!$G$9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'Выбор предметов ОГЭ'!$H$4:$Q$4</c:f>
              <c:strCache>
                <c:ptCount val="10"/>
                <c:pt idx="0">
                  <c:v>ОБЩ</c:v>
                </c:pt>
                <c:pt idx="1">
                  <c:v>ИНФ и ИКТ</c:v>
                </c:pt>
                <c:pt idx="2">
                  <c:v>ГЕО</c:v>
                </c:pt>
                <c:pt idx="3">
                  <c:v>АНГ ЯЗ</c:v>
                </c:pt>
                <c:pt idx="4">
                  <c:v>БИО</c:v>
                </c:pt>
                <c:pt idx="5">
                  <c:v>ФИЗ</c:v>
                </c:pt>
                <c:pt idx="6">
                  <c:v>ХИМ</c:v>
                </c:pt>
                <c:pt idx="7">
                  <c:v>ЛИТ</c:v>
                </c:pt>
                <c:pt idx="8">
                  <c:v>ИСТ</c:v>
                </c:pt>
                <c:pt idx="9">
                  <c:v>ФР ЯЗ</c:v>
                </c:pt>
              </c:strCache>
            </c:strRef>
          </c:cat>
          <c:val>
            <c:numRef>
              <c:f>'Выбор предметов ОГЭ'!$H$9:$Q$9</c:f>
              <c:numCache>
                <c:formatCode>0%</c:formatCode>
                <c:ptCount val="10"/>
                <c:pt idx="0">
                  <c:v>0.40108191653786707</c:v>
                </c:pt>
                <c:pt idx="1">
                  <c:v>0.42194744976816073</c:v>
                </c:pt>
                <c:pt idx="2">
                  <c:v>0.40455950540958269</c:v>
                </c:pt>
                <c:pt idx="3">
                  <c:v>0.20170015455950541</c:v>
                </c:pt>
                <c:pt idx="4">
                  <c:v>0.14064914992272023</c:v>
                </c:pt>
                <c:pt idx="5">
                  <c:v>0.12982998454404945</c:v>
                </c:pt>
                <c:pt idx="6">
                  <c:v>9.1576506955177744E-2</c:v>
                </c:pt>
                <c:pt idx="7">
                  <c:v>3.9412673879443583E-2</c:v>
                </c:pt>
                <c:pt idx="8">
                  <c:v>3.7867078825347761E-2</c:v>
                </c:pt>
                <c:pt idx="9" formatCode="0.0%">
                  <c:v>4.6367851622874804E-3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4-48AE-AE46-5FF35D88C9B6}"/>
            </c:ext>
          </c:extLst>
        </c:ser>
        <c:ser>
          <c:idx val="3"/>
          <c:order val="3"/>
          <c:tx>
            <c:strRef>
              <c:f>'Выбор предметов ОГЭ'!$G$10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'Выбор предметов ОГЭ'!$H$4:$Q$4</c:f>
              <c:strCache>
                <c:ptCount val="10"/>
                <c:pt idx="0">
                  <c:v>ОБЩ</c:v>
                </c:pt>
                <c:pt idx="1">
                  <c:v>ИНФ и ИКТ</c:v>
                </c:pt>
                <c:pt idx="2">
                  <c:v>ГЕО</c:v>
                </c:pt>
                <c:pt idx="3">
                  <c:v>АНГ ЯЗ</c:v>
                </c:pt>
                <c:pt idx="4">
                  <c:v>БИО</c:v>
                </c:pt>
                <c:pt idx="5">
                  <c:v>ФИЗ</c:v>
                </c:pt>
                <c:pt idx="6">
                  <c:v>ХИМ</c:v>
                </c:pt>
                <c:pt idx="7">
                  <c:v>ЛИТ</c:v>
                </c:pt>
                <c:pt idx="8">
                  <c:v>ИСТ</c:v>
                </c:pt>
                <c:pt idx="9">
                  <c:v>ФР ЯЗ</c:v>
                </c:pt>
              </c:strCache>
            </c:strRef>
          </c:cat>
          <c:val>
            <c:numRef>
              <c:f>'Выбор предметов ОГЭ'!$H$10:$Q$10</c:f>
              <c:numCache>
                <c:formatCode>0%</c:formatCode>
                <c:ptCount val="10"/>
                <c:pt idx="0">
                  <c:v>0.31577086280056577</c:v>
                </c:pt>
                <c:pt idx="1">
                  <c:v>0.4642857142857143</c:v>
                </c:pt>
                <c:pt idx="2">
                  <c:v>0.44943422913719944</c:v>
                </c:pt>
                <c:pt idx="3">
                  <c:v>0.21074964639321075</c:v>
                </c:pt>
                <c:pt idx="4">
                  <c:v>0.14250353606789251</c:v>
                </c:pt>
                <c:pt idx="5">
                  <c:v>0.11775106082036775</c:v>
                </c:pt>
                <c:pt idx="6">
                  <c:v>0.11209335219236209</c:v>
                </c:pt>
                <c:pt idx="7">
                  <c:v>3.1471004243281468E-2</c:v>
                </c:pt>
                <c:pt idx="8">
                  <c:v>3.3592644978783594E-2</c:v>
                </c:pt>
                <c:pt idx="9" formatCode="0.0%">
                  <c:v>4.5968882602545969E-3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14-48AE-AE46-5FF35D88C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30261440"/>
        <c:axId val="-130257632"/>
      </c:barChart>
      <c:catAx>
        <c:axId val="-1302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0257632"/>
        <c:crosses val="autoZero"/>
        <c:auto val="1"/>
        <c:lblAlgn val="ctr"/>
        <c:lblOffset val="100"/>
        <c:noMultiLvlLbl val="0"/>
      </c:catAx>
      <c:valAx>
        <c:axId val="-13025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0261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effectLst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'Выбор предметов ЕГЭ'!$G$7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'Выбор предметов ЕГЭ'!$H$4:$T$4</c:f>
              <c:strCache>
                <c:ptCount val="13"/>
                <c:pt idx="0">
                  <c:v>МАТЕМ П</c:v>
                </c:pt>
                <c:pt idx="1">
                  <c:v>ОБЩ</c:v>
                </c:pt>
                <c:pt idx="2">
                  <c:v>АНГ ЯЗ</c:v>
                </c:pt>
                <c:pt idx="3">
                  <c:v>ФИЗ</c:v>
                </c:pt>
                <c:pt idx="4">
                  <c:v>ИНФ и ИКТ</c:v>
                </c:pt>
                <c:pt idx="5">
                  <c:v>ИСТ</c:v>
                </c:pt>
                <c:pt idx="6">
                  <c:v>БИО</c:v>
                </c:pt>
                <c:pt idx="7">
                  <c:v>ХИМ</c:v>
                </c:pt>
                <c:pt idx="8">
                  <c:v>ЛИТ</c:v>
                </c:pt>
                <c:pt idx="9">
                  <c:v>ГЕО</c:v>
                </c:pt>
                <c:pt idx="10">
                  <c:v>ФР ЯЗ</c:v>
                </c:pt>
                <c:pt idx="11">
                  <c:v>НЕМ ЯЗ</c:v>
                </c:pt>
                <c:pt idx="12">
                  <c:v>КИТ ЯЗ</c:v>
                </c:pt>
              </c:strCache>
            </c:strRef>
          </c:cat>
          <c:val>
            <c:numRef>
              <c:f>'Выбор предметов ЕГЭ'!$H$7:$T$7</c:f>
              <c:numCache>
                <c:formatCode>0%</c:formatCode>
                <c:ptCount val="13"/>
                <c:pt idx="0">
                  <c:v>0.56610576923076927</c:v>
                </c:pt>
                <c:pt idx="1">
                  <c:v>0.39423076923076922</c:v>
                </c:pt>
                <c:pt idx="2">
                  <c:v>0.20492788461538461</c:v>
                </c:pt>
                <c:pt idx="3">
                  <c:v>0.16526442307692307</c:v>
                </c:pt>
                <c:pt idx="4">
                  <c:v>0.17367788461538461</c:v>
                </c:pt>
                <c:pt idx="5">
                  <c:v>0.12800480769230768</c:v>
                </c:pt>
                <c:pt idx="6">
                  <c:v>0.12860576923076922</c:v>
                </c:pt>
                <c:pt idx="7">
                  <c:v>9.2548076923076927E-2</c:v>
                </c:pt>
                <c:pt idx="8">
                  <c:v>8.5336538461538464E-2</c:v>
                </c:pt>
                <c:pt idx="9">
                  <c:v>2.7043269230769232E-2</c:v>
                </c:pt>
                <c:pt idx="10" formatCode="0.0%">
                  <c:v>4.206730769230769E-3</c:v>
                </c:pt>
                <c:pt idx="11" formatCode="0.0%">
                  <c:v>2.3752969121140139E-3</c:v>
                </c:pt>
                <c:pt idx="12" formatCode="0.0%">
                  <c:v>9.501187648456057E-4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0-49CF-83C0-575B73210288}"/>
            </c:ext>
          </c:extLst>
        </c:ser>
        <c:ser>
          <c:idx val="1"/>
          <c:order val="1"/>
          <c:tx>
            <c:strRef>
              <c:f>'Выбор предметов ЕГЭ'!$G$8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'Выбор предметов ЕГЭ'!$H$4:$T$4</c:f>
              <c:strCache>
                <c:ptCount val="13"/>
                <c:pt idx="0">
                  <c:v>МАТЕМ П</c:v>
                </c:pt>
                <c:pt idx="1">
                  <c:v>ОБЩ</c:v>
                </c:pt>
                <c:pt idx="2">
                  <c:v>АНГ ЯЗ</c:v>
                </c:pt>
                <c:pt idx="3">
                  <c:v>ФИЗ</c:v>
                </c:pt>
                <c:pt idx="4">
                  <c:v>ИНФ и ИКТ</c:v>
                </c:pt>
                <c:pt idx="5">
                  <c:v>ИСТ</c:v>
                </c:pt>
                <c:pt idx="6">
                  <c:v>БИО</c:v>
                </c:pt>
                <c:pt idx="7">
                  <c:v>ХИМ</c:v>
                </c:pt>
                <c:pt idx="8">
                  <c:v>ЛИТ</c:v>
                </c:pt>
                <c:pt idx="9">
                  <c:v>ГЕО</c:v>
                </c:pt>
                <c:pt idx="10">
                  <c:v>ФР ЯЗ</c:v>
                </c:pt>
                <c:pt idx="11">
                  <c:v>НЕМ ЯЗ</c:v>
                </c:pt>
                <c:pt idx="12">
                  <c:v>КИТ ЯЗ</c:v>
                </c:pt>
              </c:strCache>
            </c:strRef>
          </c:cat>
          <c:val>
            <c:numRef>
              <c:f>'Выбор предметов ЕГЭ'!$H$8:$T$8</c:f>
              <c:numCache>
                <c:formatCode>0%</c:formatCode>
                <c:ptCount val="13"/>
                <c:pt idx="0">
                  <c:v>0.5367469879518072</c:v>
                </c:pt>
                <c:pt idx="1">
                  <c:v>0.37951807228915663</c:v>
                </c:pt>
                <c:pt idx="2">
                  <c:v>0.2</c:v>
                </c:pt>
                <c:pt idx="3">
                  <c:v>0.15240963855421688</c:v>
                </c:pt>
                <c:pt idx="4">
                  <c:v>0.19638554216867471</c:v>
                </c:pt>
                <c:pt idx="5">
                  <c:v>0.12951807228915663</c:v>
                </c:pt>
                <c:pt idx="6">
                  <c:v>0.12951807228915663</c:v>
                </c:pt>
                <c:pt idx="7">
                  <c:v>8.6144578313253006E-2</c:v>
                </c:pt>
                <c:pt idx="8">
                  <c:v>9.5783132530120482E-2</c:v>
                </c:pt>
                <c:pt idx="9" formatCode="0.0%">
                  <c:v>1.6265060240963854E-2</c:v>
                </c:pt>
                <c:pt idx="10" formatCode="0.0%">
                  <c:v>6.6265060240963854E-3</c:v>
                </c:pt>
                <c:pt idx="11" formatCode="0.0%">
                  <c:v>2.4096385542168677E-3</c:v>
                </c:pt>
                <c:pt idx="12" formatCode="0.0%">
                  <c:v>1.2048192771084338E-3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0-49CF-83C0-575B73210288}"/>
            </c:ext>
          </c:extLst>
        </c:ser>
        <c:ser>
          <c:idx val="2"/>
          <c:order val="2"/>
          <c:tx>
            <c:strRef>
              <c:f>'Выбор предметов ЕГЭ'!$G$9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'Выбор предметов ЕГЭ'!$H$4:$T$4</c:f>
              <c:strCache>
                <c:ptCount val="13"/>
                <c:pt idx="0">
                  <c:v>МАТЕМ П</c:v>
                </c:pt>
                <c:pt idx="1">
                  <c:v>ОБЩ</c:v>
                </c:pt>
                <c:pt idx="2">
                  <c:v>АНГ ЯЗ</c:v>
                </c:pt>
                <c:pt idx="3">
                  <c:v>ФИЗ</c:v>
                </c:pt>
                <c:pt idx="4">
                  <c:v>ИНФ и ИКТ</c:v>
                </c:pt>
                <c:pt idx="5">
                  <c:v>ИСТ</c:v>
                </c:pt>
                <c:pt idx="6">
                  <c:v>БИО</c:v>
                </c:pt>
                <c:pt idx="7">
                  <c:v>ХИМ</c:v>
                </c:pt>
                <c:pt idx="8">
                  <c:v>ЛИТ</c:v>
                </c:pt>
                <c:pt idx="9">
                  <c:v>ГЕО</c:v>
                </c:pt>
                <c:pt idx="10">
                  <c:v>ФР ЯЗ</c:v>
                </c:pt>
                <c:pt idx="11">
                  <c:v>НЕМ ЯЗ</c:v>
                </c:pt>
                <c:pt idx="12">
                  <c:v>КИТ ЯЗ</c:v>
                </c:pt>
              </c:strCache>
            </c:strRef>
          </c:cat>
          <c:val>
            <c:numRef>
              <c:f>'Выбор предметов ЕГЭ'!$H$9:$T$9</c:f>
              <c:numCache>
                <c:formatCode>0%</c:formatCode>
                <c:ptCount val="13"/>
                <c:pt idx="0">
                  <c:v>0.53</c:v>
                </c:pt>
                <c:pt idx="1">
                  <c:v>0.39</c:v>
                </c:pt>
                <c:pt idx="2">
                  <c:v>0.19</c:v>
                </c:pt>
                <c:pt idx="3">
                  <c:v>0.17</c:v>
                </c:pt>
                <c:pt idx="4">
                  <c:v>0.2</c:v>
                </c:pt>
                <c:pt idx="5">
                  <c:v>0.12</c:v>
                </c:pt>
                <c:pt idx="6">
                  <c:v>0.13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0.02</c:v>
                </c:pt>
                <c:pt idx="10">
                  <c:v>0.01</c:v>
                </c:pt>
                <c:pt idx="11" formatCode="0.0%">
                  <c:v>1E-3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F0-49CF-83C0-575B73210288}"/>
            </c:ext>
          </c:extLst>
        </c:ser>
        <c:ser>
          <c:idx val="3"/>
          <c:order val="3"/>
          <c:tx>
            <c:strRef>
              <c:f>'Выбор предметов ЕГЭ'!$G$10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'Выбор предметов ЕГЭ'!$H$4:$T$4</c:f>
              <c:strCache>
                <c:ptCount val="13"/>
                <c:pt idx="0">
                  <c:v>МАТЕМ П</c:v>
                </c:pt>
                <c:pt idx="1">
                  <c:v>ОБЩ</c:v>
                </c:pt>
                <c:pt idx="2">
                  <c:v>АНГ ЯЗ</c:v>
                </c:pt>
                <c:pt idx="3">
                  <c:v>ФИЗ</c:v>
                </c:pt>
                <c:pt idx="4">
                  <c:v>ИНФ и ИКТ</c:v>
                </c:pt>
                <c:pt idx="5">
                  <c:v>ИСТ</c:v>
                </c:pt>
                <c:pt idx="6">
                  <c:v>БИО</c:v>
                </c:pt>
                <c:pt idx="7">
                  <c:v>ХИМ</c:v>
                </c:pt>
                <c:pt idx="8">
                  <c:v>ЛИТ</c:v>
                </c:pt>
                <c:pt idx="9">
                  <c:v>ГЕО</c:v>
                </c:pt>
                <c:pt idx="10">
                  <c:v>ФР ЯЗ</c:v>
                </c:pt>
                <c:pt idx="11">
                  <c:v>НЕМ ЯЗ</c:v>
                </c:pt>
                <c:pt idx="12">
                  <c:v>КИТ ЯЗ</c:v>
                </c:pt>
              </c:strCache>
            </c:strRef>
          </c:cat>
          <c:val>
            <c:numRef>
              <c:f>'Выбор предметов ЕГЭ'!$H$10:$T$10</c:f>
              <c:numCache>
                <c:formatCode>0%</c:formatCode>
                <c:ptCount val="13"/>
                <c:pt idx="0">
                  <c:v>0.51449275362318836</c:v>
                </c:pt>
                <c:pt idx="1">
                  <c:v>0.3662714097496706</c:v>
                </c:pt>
                <c:pt idx="2">
                  <c:v>0.19038208168642951</c:v>
                </c:pt>
                <c:pt idx="3">
                  <c:v>0.14492753623188406</c:v>
                </c:pt>
                <c:pt idx="4">
                  <c:v>0.2318840579710145</c:v>
                </c:pt>
                <c:pt idx="5">
                  <c:v>0.12121212121212122</c:v>
                </c:pt>
                <c:pt idx="6">
                  <c:v>0.12845849802371542</c:v>
                </c:pt>
                <c:pt idx="7">
                  <c:v>9.420289855072464E-2</c:v>
                </c:pt>
                <c:pt idx="8">
                  <c:v>0.10144927536231885</c:v>
                </c:pt>
                <c:pt idx="9">
                  <c:v>2.30566534914361E-2</c:v>
                </c:pt>
                <c:pt idx="10" formatCode="0.0%">
                  <c:v>5.270092226613966E-3</c:v>
                </c:pt>
                <c:pt idx="11" formatCode="0.0%">
                  <c:v>1.3175230566534915E-3</c:v>
                </c:pt>
                <c:pt idx="12" formatCode="0.0%">
                  <c:v>6.5876152832674575E-4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F0-49CF-83C0-575B7321028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30261440"/>
        <c:axId val="-130257632"/>
      </c:barChart>
      <c:catAx>
        <c:axId val="-1302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0257632"/>
        <c:crosses val="autoZero"/>
        <c:auto val="1"/>
        <c:lblAlgn val="ctr"/>
        <c:lblOffset val="100"/>
        <c:noMultiLvlLbl val="0"/>
      </c:catAx>
      <c:valAx>
        <c:axId val="-13025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02614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26601334974977"/>
          <c:y val="3.266322617341369E-2"/>
          <c:w val="0.85672402019007055"/>
          <c:h val="0.69347897336652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'Выбор предметов ЕГЭ (2)'!$W$28</c:f>
              <c:strCache>
                <c:ptCount val="1"/>
                <c:pt idx="0">
                  <c:v>ОГЭ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'Выбор предметов ЕГЭ (2)'!$X$27:$AD$27</c:f>
              <c:strCache>
                <c:ptCount val="7"/>
                <c:pt idx="0">
                  <c:v>ФИЗ</c:v>
                </c:pt>
                <c:pt idx="1">
                  <c:v>ИНФ и ИКТ</c:v>
                </c:pt>
                <c:pt idx="2">
                  <c:v>БИО</c:v>
                </c:pt>
                <c:pt idx="3">
                  <c:v>ХИМ</c:v>
                </c:pt>
                <c:pt idx="4">
                  <c:v>ОБЩ</c:v>
                </c:pt>
                <c:pt idx="5">
                  <c:v>АНГ.ЯЗ</c:v>
                </c:pt>
                <c:pt idx="6">
                  <c:v>ГЕО</c:v>
                </c:pt>
              </c:strCache>
            </c:strRef>
          </c:cat>
          <c:val>
            <c:numRef>
              <c:f>'Выбор предметов ЕГЭ (2)'!$X$28:$AD$28</c:f>
              <c:numCache>
                <c:formatCode>0%</c:formatCode>
                <c:ptCount val="7"/>
                <c:pt idx="0">
                  <c:v>8.6607142857142855E-2</c:v>
                </c:pt>
                <c:pt idx="1">
                  <c:v>0.16160714285714287</c:v>
                </c:pt>
                <c:pt idx="2">
                  <c:v>8.9285714285714288E-2</c:v>
                </c:pt>
                <c:pt idx="3">
                  <c:v>3.8839285714285715E-2</c:v>
                </c:pt>
                <c:pt idx="4">
                  <c:v>0.25357142857142856</c:v>
                </c:pt>
                <c:pt idx="5">
                  <c:v>0.12812499999999999</c:v>
                </c:pt>
                <c:pt idx="6">
                  <c:v>0.19062499999999999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9C-4ED1-9849-AC6566972DB6}"/>
            </c:ext>
          </c:extLst>
        </c:ser>
        <c:ser>
          <c:idx val="1"/>
          <c:order val="1"/>
          <c:tx>
            <c:strRef>
              <c:f>'Выбор предметов ЕГЭ (2)'!$W$29</c:f>
              <c:strCache>
                <c:ptCount val="1"/>
                <c:pt idx="0">
                  <c:v>ЕГЭ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'Выбор предметов ЕГЭ (2)'!$X$27:$AD$27</c:f>
              <c:strCache>
                <c:ptCount val="7"/>
                <c:pt idx="0">
                  <c:v>ФИЗ</c:v>
                </c:pt>
                <c:pt idx="1">
                  <c:v>ИНФ и ИКТ</c:v>
                </c:pt>
                <c:pt idx="2">
                  <c:v>БИО</c:v>
                </c:pt>
                <c:pt idx="3">
                  <c:v>ХИМ</c:v>
                </c:pt>
                <c:pt idx="4">
                  <c:v>ОБЩ</c:v>
                </c:pt>
                <c:pt idx="5">
                  <c:v>АНГ.ЯЗ</c:v>
                </c:pt>
                <c:pt idx="6">
                  <c:v>ГЕО</c:v>
                </c:pt>
              </c:strCache>
            </c:strRef>
          </c:cat>
          <c:val>
            <c:numRef>
              <c:f>'Выбор предметов ЕГЭ (2)'!$X$29:$AD$29</c:f>
              <c:numCache>
                <c:formatCode>0%</c:formatCode>
                <c:ptCount val="7"/>
                <c:pt idx="0">
                  <c:v>0.17</c:v>
                </c:pt>
                <c:pt idx="1">
                  <c:v>0.2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0.39</c:v>
                </c:pt>
                <c:pt idx="5">
                  <c:v>0.19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9C-4ED1-9849-AC6566972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8878104"/>
        <c:axId val="708882064"/>
      </c:barChart>
      <c:catAx>
        <c:axId val="70887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08882064"/>
        <c:crosses val="autoZero"/>
        <c:auto val="1"/>
        <c:lblAlgn val="ctr"/>
        <c:lblOffset val="100"/>
        <c:noMultiLvlLbl val="0"/>
      </c:catAx>
      <c:valAx>
        <c:axId val="708882064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0887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72763616554343"/>
          <c:y val="3.3958522307922005E-2"/>
          <c:w val="0.85111342490749231"/>
          <c:h val="0.68132354515389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'Выбор предметов ЕГЭ (2)'!$W$33</c:f>
              <c:strCache>
                <c:ptCount val="1"/>
                <c:pt idx="0">
                  <c:v>ОГЭ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'Выбор предметов ЕГЭ (2)'!$X$32:$AD$32</c:f>
              <c:strCache>
                <c:ptCount val="7"/>
                <c:pt idx="0">
                  <c:v>ФИЗ</c:v>
                </c:pt>
                <c:pt idx="1">
                  <c:v>ИНФ и ИКТ</c:v>
                </c:pt>
                <c:pt idx="2">
                  <c:v>БИО</c:v>
                </c:pt>
                <c:pt idx="3">
                  <c:v>ХИМ</c:v>
                </c:pt>
                <c:pt idx="4">
                  <c:v>ОБЩ</c:v>
                </c:pt>
                <c:pt idx="5">
                  <c:v>АНГ.ЯЗ</c:v>
                </c:pt>
                <c:pt idx="6">
                  <c:v>ГЕО</c:v>
                </c:pt>
              </c:strCache>
            </c:strRef>
          </c:cat>
          <c:val>
            <c:numRef>
              <c:f>'Выбор предметов ЕГЭ (2)'!$X$33:$AD$33</c:f>
              <c:numCache>
                <c:formatCode>0%</c:formatCode>
                <c:ptCount val="7"/>
                <c:pt idx="0">
                  <c:v>0.14142259414225941</c:v>
                </c:pt>
                <c:pt idx="1">
                  <c:v>0.38577405857740588</c:v>
                </c:pt>
                <c:pt idx="2">
                  <c:v>0.15690376569037656</c:v>
                </c:pt>
                <c:pt idx="3">
                  <c:v>0.10376569037656903</c:v>
                </c:pt>
                <c:pt idx="4">
                  <c:v>0.40502092050209204</c:v>
                </c:pt>
                <c:pt idx="5">
                  <c:v>0.22384937238493724</c:v>
                </c:pt>
                <c:pt idx="6">
                  <c:v>0.34853556485355647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5-44B2-A830-873B379A9DEA}"/>
            </c:ext>
          </c:extLst>
        </c:ser>
        <c:ser>
          <c:idx val="1"/>
          <c:order val="1"/>
          <c:tx>
            <c:strRef>
              <c:f>'Выбор предметов ЕГЭ (2)'!$W$34</c:f>
              <c:strCache>
                <c:ptCount val="1"/>
                <c:pt idx="0">
                  <c:v>ЕГЭ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'Выбор предметов ЕГЭ (2)'!$X$32:$AD$32</c:f>
              <c:strCache>
                <c:ptCount val="7"/>
                <c:pt idx="0">
                  <c:v>ФИЗ</c:v>
                </c:pt>
                <c:pt idx="1">
                  <c:v>ИНФ и ИКТ</c:v>
                </c:pt>
                <c:pt idx="2">
                  <c:v>БИО</c:v>
                </c:pt>
                <c:pt idx="3">
                  <c:v>ХИМ</c:v>
                </c:pt>
                <c:pt idx="4">
                  <c:v>ОБЩ</c:v>
                </c:pt>
                <c:pt idx="5">
                  <c:v>АНГ.ЯЗ</c:v>
                </c:pt>
                <c:pt idx="6">
                  <c:v>ГЕО</c:v>
                </c:pt>
              </c:strCache>
            </c:strRef>
          </c:cat>
          <c:val>
            <c:numRef>
              <c:f>'Выбор предметов ЕГЭ (2)'!$X$34:$AD$34</c:f>
              <c:numCache>
                <c:formatCode>0%</c:formatCode>
                <c:ptCount val="7"/>
                <c:pt idx="0">
                  <c:v>0.14492753623188406</c:v>
                </c:pt>
                <c:pt idx="1">
                  <c:v>0.2318840579710145</c:v>
                </c:pt>
                <c:pt idx="2">
                  <c:v>0.12845849802371542</c:v>
                </c:pt>
                <c:pt idx="3">
                  <c:v>9.420289855072464E-2</c:v>
                </c:pt>
                <c:pt idx="4">
                  <c:v>0.3662714097496706</c:v>
                </c:pt>
                <c:pt idx="5">
                  <c:v>0.19038208168642951</c:v>
                </c:pt>
                <c:pt idx="6">
                  <c:v>2.30566534914361E-2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35-44B2-A830-873B379A9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7189000"/>
        <c:axId val="777191880"/>
      </c:barChart>
      <c:catAx>
        <c:axId val="77718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77191880"/>
        <c:crosses val="autoZero"/>
        <c:auto val="1"/>
        <c:lblAlgn val="ctr"/>
        <c:lblOffset val="100"/>
        <c:noMultiLvlLbl val="0"/>
      </c:catAx>
      <c:valAx>
        <c:axId val="777191880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7718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97944006999123E-2"/>
          <c:y val="0.13698372059320807"/>
          <c:w val="0.88498840769903764"/>
          <c:h val="0.72164275477835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Анализ!$E$70</c:f>
              <c:strCache>
                <c:ptCount val="1"/>
                <c:pt idx="0">
                  <c:v>% 5 ОГЭ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Анализ!$D$71:$D$75</c:f>
              <c:strCache>
                <c:ptCount val="5"/>
                <c:pt idx="0">
                  <c:v>Математика профильная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Информатика</c:v>
                </c:pt>
              </c:strCache>
            </c:strRef>
          </c:cat>
          <c:val>
            <c:numRef>
              <c:f>Анализ!$E$71:$E$75</c:f>
              <c:numCache>
                <c:formatCode>0%</c:formatCode>
                <c:ptCount val="5"/>
                <c:pt idx="0">
                  <c:v>0.18</c:v>
                </c:pt>
                <c:pt idx="1">
                  <c:v>0.2</c:v>
                </c:pt>
                <c:pt idx="2">
                  <c:v>0.44</c:v>
                </c:pt>
                <c:pt idx="3">
                  <c:v>0.1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3-418E-B8B5-A3AB1CECB852}"/>
            </c:ext>
          </c:extLst>
        </c:ser>
        <c:ser>
          <c:idx val="1"/>
          <c:order val="1"/>
          <c:tx>
            <c:strRef>
              <c:f>Анализ!$F$70</c:f>
              <c:strCache>
                <c:ptCount val="1"/>
                <c:pt idx="0">
                  <c:v>ЕГЭ 81-100 баллов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Анализ!$D$71:$D$75</c:f>
              <c:strCache>
                <c:ptCount val="5"/>
                <c:pt idx="0">
                  <c:v>Математика профильная</c:v>
                </c:pt>
                <c:pt idx="1">
                  <c:v>Физика</c:v>
                </c:pt>
                <c:pt idx="2">
                  <c:v>Химия</c:v>
                </c:pt>
                <c:pt idx="3">
                  <c:v>Биология</c:v>
                </c:pt>
                <c:pt idx="4">
                  <c:v>Информатика</c:v>
                </c:pt>
              </c:strCache>
            </c:strRef>
          </c:cat>
          <c:val>
            <c:numRef>
              <c:f>Анализ!$F$71:$F$75</c:f>
              <c:numCache>
                <c:formatCode>0%</c:formatCode>
                <c:ptCount val="5"/>
                <c:pt idx="0">
                  <c:v>0.25</c:v>
                </c:pt>
                <c:pt idx="1">
                  <c:v>0.19</c:v>
                </c:pt>
                <c:pt idx="2">
                  <c:v>0.22</c:v>
                </c:pt>
                <c:pt idx="3">
                  <c:v>0.12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13-418E-B8B5-A3AB1CECB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079823"/>
        <c:axId val="714080183"/>
      </c:barChart>
      <c:catAx>
        <c:axId val="71407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14080183"/>
        <c:crosses val="autoZero"/>
        <c:auto val="1"/>
        <c:lblAlgn val="ctr"/>
        <c:lblOffset val="100"/>
        <c:noMultiLvlLbl val="0"/>
      </c:catAx>
      <c:valAx>
        <c:axId val="714080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714079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625770782728147E-2"/>
          <c:y val="0.92885464344551949"/>
          <c:w val="0.83987655393840988"/>
          <c:h val="7.1145356554480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Анализ!$E$78</c:f>
              <c:strCache>
                <c:ptCount val="1"/>
                <c:pt idx="0">
                  <c:v>% 5 ОГЭ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Анализ!$D$79:$D$82</c:f>
              <c:strCache>
                <c:ptCount val="4"/>
                <c:pt idx="0">
                  <c:v>Русский язык</c:v>
                </c:pt>
                <c:pt idx="1">
                  <c:v>Литература</c:v>
                </c:pt>
                <c:pt idx="2">
                  <c:v>Обществознание</c:v>
                </c:pt>
                <c:pt idx="3">
                  <c:v>История</c:v>
                </c:pt>
              </c:strCache>
            </c:strRef>
          </c:cat>
          <c:val>
            <c:numRef>
              <c:f>Анализ!$E$79:$E$82</c:f>
              <c:numCache>
                <c:formatCode>0%</c:formatCode>
                <c:ptCount val="4"/>
                <c:pt idx="0">
                  <c:v>0.3</c:v>
                </c:pt>
                <c:pt idx="1">
                  <c:v>0.35</c:v>
                </c:pt>
                <c:pt idx="2">
                  <c:v>0.06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C-4281-AD69-706BC1AB4290}"/>
            </c:ext>
          </c:extLst>
        </c:ser>
        <c:ser>
          <c:idx val="1"/>
          <c:order val="1"/>
          <c:tx>
            <c:strRef>
              <c:f>Анализ!$F$78</c:f>
              <c:strCache>
                <c:ptCount val="1"/>
                <c:pt idx="0">
                  <c:v>ЕГЭ 81-100 баллов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Анализ!$D$79:$D$82</c:f>
              <c:strCache>
                <c:ptCount val="4"/>
                <c:pt idx="0">
                  <c:v>Русский язык</c:v>
                </c:pt>
                <c:pt idx="1">
                  <c:v>Литература</c:v>
                </c:pt>
                <c:pt idx="2">
                  <c:v>Обществознание</c:v>
                </c:pt>
                <c:pt idx="3">
                  <c:v>История</c:v>
                </c:pt>
              </c:strCache>
            </c:strRef>
          </c:cat>
          <c:val>
            <c:numRef>
              <c:f>Анализ!$F$79:$F$82</c:f>
              <c:numCache>
                <c:formatCode>0%</c:formatCode>
                <c:ptCount val="4"/>
                <c:pt idx="0">
                  <c:v>0.25</c:v>
                </c:pt>
                <c:pt idx="1">
                  <c:v>0.2</c:v>
                </c:pt>
                <c:pt idx="2">
                  <c:v>0.09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DC-4281-AD69-706BC1AB4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4729591"/>
        <c:axId val="684730311"/>
      </c:barChart>
      <c:catAx>
        <c:axId val="684729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684730311"/>
        <c:crosses val="autoZero"/>
        <c:auto val="1"/>
        <c:lblAlgn val="ctr"/>
        <c:lblOffset val="100"/>
        <c:noMultiLvlLbl val="0"/>
      </c:catAx>
      <c:valAx>
        <c:axId val="684730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684729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0.9198</cdr:x>
      <cdr:y>1</cdr:y>
    </cdr:from>
    <cdr:to>
      <cdr:x>1</cdr:x>
      <cdr:y>1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3EEEF410-3607-41D2-BB9E-895F5B4440C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7064166" y="4635838"/>
          <a:ext cx="489797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0.9198</cdr:x>
      <cdr:y>1</cdr:y>
    </cdr:from>
    <cdr:to>
      <cdr:x>1</cdr:x>
      <cdr:y>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3EEEF410-3607-41D2-BB9E-895F5B4440C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7064166" y="4635838"/>
          <a:ext cx="489797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0.12345</cdr:x>
      <cdr:y>0.35607</cdr:y>
    </cdr:from>
    <cdr:to>
      <cdr:x>0.23216</cdr:x>
      <cdr:y>0.5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8A83FAF0-7382-4373-A166-40407EEB40D4}"/>
            </a:ext>
          </a:extLst>
        </cdr:cNvPr>
        <cdr:cNvCxnSpPr/>
      </cdr:nvCxnSpPr>
      <cdr:spPr>
        <a:xfrm xmlns:a="http://schemas.openxmlformats.org/drawingml/2006/main" flipV="1">
          <a:off x="796966" y="1748760"/>
          <a:ext cx="701749" cy="706846"/>
        </a:xfrm>
        <a:prstGeom xmlns:a="http://schemas.openxmlformats.org/drawingml/2006/main" prst="straightConnector1">
          <a:avLst/>
        </a:prstGeom>
        <a:ln xmlns:a="http://schemas.openxmlformats.org/drawingml/2006/main" w="34925">
          <a:solidFill>
            <a:srgbClr val="FF3C0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0.6474</cdr:x>
      <cdr:y>0.48759</cdr:y>
    </cdr:from>
    <cdr:to>
      <cdr:x>0.75611</cdr:x>
      <cdr:y>0.63151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8A83FAF0-7382-4373-A166-40407EEB40D4}"/>
            </a:ext>
          </a:extLst>
        </cdr:cNvPr>
        <cdr:cNvCxnSpPr/>
      </cdr:nvCxnSpPr>
      <cdr:spPr>
        <a:xfrm xmlns:a="http://schemas.openxmlformats.org/drawingml/2006/main" flipV="1">
          <a:off x="4179374" y="2394645"/>
          <a:ext cx="701749" cy="706846"/>
        </a:xfrm>
        <a:prstGeom xmlns:a="http://schemas.openxmlformats.org/drawingml/2006/main" prst="straightConnector1">
          <a:avLst/>
        </a:prstGeom>
        <a:ln xmlns:a="http://schemas.openxmlformats.org/drawingml/2006/main" w="34925">
          <a:solidFill>
            <a:srgbClr val="FF3C0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0.40967</cdr:x>
      <cdr:y>0.10339</cdr:y>
    </cdr:from>
    <cdr:to>
      <cdr:x>0.5</cdr:x>
      <cdr:y>0.24954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1E74447D-1C87-469D-8A38-29B8F3852CD5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387717" y="412001"/>
          <a:ext cx="526510" cy="582382"/>
        </a:xfrm>
        <a:prstGeom xmlns:a="http://schemas.openxmlformats.org/drawingml/2006/main" prst="straightConnector1">
          <a:avLst/>
        </a:prstGeom>
        <a:ln xmlns:a="http://schemas.openxmlformats.org/drawingml/2006/main" w="34925">
          <a:solidFill>
            <a:schemeClr val="bg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E817-0F73-487B-812E-F669A33BC83E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6D639-9B57-414E-9C8C-7F67D5032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06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6D639-9B57-414E-9C8C-7F67D5032C9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1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38384-7A6C-4AD6-AAE7-C726CB9E0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0066E3-DB31-4F78-8244-32CC67DC4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B33B3-0531-41CD-A6BD-6D8C8C6F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F074-A00B-46A6-9181-C1A2CD9CE65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B0361-3947-430C-A7C1-04D1A03C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B5F3EA-7926-4EE6-9C5B-A72F3EC5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1E99-C76E-4EEA-A04C-31A9F62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6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0F894-932E-4FAE-A738-271BB0EB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F85EF0-230A-4F12-B943-B61E948B8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A35753-B1B5-4D5D-A181-B54D867C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F074-A00B-46A6-9181-C1A2CD9CE65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6A86C-78F8-47A8-876D-3AC3E38F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5D933F-03B5-4F54-AC15-10482FC2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1E99-C76E-4EEA-A04C-31A9F62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2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44476-B3DE-4B6B-A20F-CB9DA6F7C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3EED02-F25F-4B99-AD1A-F8BE5763F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40F3E-F9A8-480B-9D1B-AED5EFB9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F074-A00B-46A6-9181-C1A2CD9CE65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3E4AE-EBA2-4E3F-B999-1080483D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713049-273C-40F4-BA8D-3C8E28EC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1E99-C76E-4EEA-A04C-31A9F62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2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7E757-7597-418C-B5C4-DFC613A0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269D7-844B-46BE-A38B-3EB7363ED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6FBCC-EC4A-4255-BA26-72B7B0B3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F074-A00B-46A6-9181-C1A2CD9CE65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2B4E4-6295-43FF-9701-A63762FE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BA661-93A8-4009-B088-F7308DA6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1E99-C76E-4EEA-A04C-31A9F62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46277-5272-4DBF-A195-BD29B375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89C3D9-8793-4F53-BA24-8388C63A0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FCCA12-FA03-430B-9E01-11465BA7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F074-A00B-46A6-9181-C1A2CD9CE65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DA95B-B0DA-4C72-A481-C2D089B6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0015A-D9EE-4CEF-9247-773DA7CA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1E99-C76E-4EEA-A04C-31A9F62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0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3CDD7-8397-4610-9857-9ED45635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51F8F4-F63E-44FD-AB05-5BD71103A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28BA5-4A9C-40A5-AF71-F8684CCB1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2548C5-C862-4F3B-AC4A-6CB1727B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F074-A00B-46A6-9181-C1A2CD9CE65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A637D6-7957-4164-8419-C9299972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133AC-6261-4691-A51D-E1407839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1E99-C76E-4EEA-A04C-31A9F62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4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64612-317A-4CD7-8D3C-82A45311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4E2B27-BD2B-4BD6-8F6A-C0086205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BA87B-1BD0-4C0D-A202-FAE55139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DCC888-8C8A-4E84-9FDA-C4F3E13BE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B57E79-F619-4FC7-BDAE-861ABCB86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4087E8-C2CB-492C-8BA4-749C5523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F074-A00B-46A6-9181-C1A2CD9CE65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7FA6F0-2F72-4642-A05B-77B47655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B4E659-8C03-41E1-85E6-812B7B53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1E99-C76E-4EEA-A04C-31A9F62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3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923DE-A7C2-4F74-825B-E3428A5D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749809-2FB9-4ABA-A27B-58427832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F074-A00B-46A6-9181-C1A2CD9CE65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1B291C-44C3-4481-875B-523FB031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AB69C7-1792-46C2-8718-D4B75693F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1E99-C76E-4EEA-A04C-31A9F62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8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F6DF68-118E-420F-B92A-136BAB09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F074-A00B-46A6-9181-C1A2CD9CE65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B108F3-1B59-4FB9-BDE5-27A449F11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2E7B19-FBEB-49DA-8FF6-B32D71D0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1E99-C76E-4EEA-A04C-31A9F62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9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62AB0-0824-423F-A5B8-D69B75B0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BE0E9-36C7-4F05-A14F-03A57AE34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C4DB5B-292A-4B5A-95B8-5522D4482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594A0F-9BD2-45D4-BFA3-9543F197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F074-A00B-46A6-9181-C1A2CD9CE65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C6A94F-A9E1-40EF-BBCB-CB43368C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9A7DD-DC1E-42F0-B877-9046B6F7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1E99-C76E-4EEA-A04C-31A9F62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9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83694-5962-44E9-98EC-A16C1933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CF5006-9168-450D-8365-8A0975793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068CEC-7A14-462A-AB58-FD0898299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A68589-C24E-465F-8031-83516BC0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F074-A00B-46A6-9181-C1A2CD9CE65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B37A6-63DA-476A-A3F1-C633F28A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1034D3-B630-4957-BD64-AA03DA99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01E99-C76E-4EEA-A04C-31A9F62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BDE1"/>
            </a:gs>
            <a:gs pos="41000">
              <a:srgbClr val="3F78B4"/>
            </a:gs>
            <a:gs pos="100000">
              <a:srgbClr val="1F2D5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D3534-643D-4204-BDE1-25F7CDB9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1CD888-E9FC-4FDC-A0B0-7FF15F762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E618C-808F-4B24-B5B2-71CEDDA99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9F074-A00B-46A6-9181-C1A2CD9CE65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7C1E2-7584-4FFC-92B9-2C4E9E5B5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DC072C-78AC-4962-82CF-410E10AA5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1E99-C76E-4EEA-A04C-31A9F625F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chart" Target="../charts/chart11.xml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image" Target="../media/image12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B15F99-9FF5-2896-45DA-143854DCDCE4}"/>
              </a:ext>
            </a:extLst>
          </p:cNvPr>
          <p:cNvSpPr txBox="1"/>
          <p:nvPr/>
        </p:nvSpPr>
        <p:spPr>
          <a:xfrm>
            <a:off x="2361809" y="718929"/>
            <a:ext cx="1061829" cy="52695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5700" b="1" dirty="0">
                <a:solidFill>
                  <a:srgbClr val="1F2D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</a:t>
            </a:r>
          </a:p>
        </p:txBody>
      </p:sp>
      <p:sp>
        <p:nvSpPr>
          <p:cNvPr id="46" name="Круг: прозрачная заливка 45">
            <a:extLst>
              <a:ext uri="{FF2B5EF4-FFF2-40B4-BE49-F238E27FC236}">
                <a16:creationId xmlns:a16="http://schemas.microsoft.com/office/drawing/2014/main" id="{86DA8D9B-AB99-996C-ECBB-2E3142B8BCB0}"/>
              </a:ext>
            </a:extLst>
          </p:cNvPr>
          <p:cNvSpPr/>
          <p:nvPr/>
        </p:nvSpPr>
        <p:spPr>
          <a:xfrm>
            <a:off x="9027500" y="1949883"/>
            <a:ext cx="6329000" cy="6086268"/>
          </a:xfrm>
          <a:prstGeom prst="donut">
            <a:avLst>
              <a:gd name="adj" fmla="val 9379"/>
            </a:avLst>
          </a:prstGeom>
          <a:solidFill>
            <a:srgbClr val="FF3C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Круг: прозрачная заливка 46">
            <a:extLst>
              <a:ext uri="{FF2B5EF4-FFF2-40B4-BE49-F238E27FC236}">
                <a16:creationId xmlns:a16="http://schemas.microsoft.com/office/drawing/2014/main" id="{CFA68932-7374-6837-6B96-02AC6534C582}"/>
              </a:ext>
            </a:extLst>
          </p:cNvPr>
          <p:cNvSpPr/>
          <p:nvPr/>
        </p:nvSpPr>
        <p:spPr>
          <a:xfrm>
            <a:off x="10263040" y="3128018"/>
            <a:ext cx="3857920" cy="3729982"/>
          </a:xfrm>
          <a:prstGeom prst="donut">
            <a:avLst>
              <a:gd name="adj" fmla="val 9379"/>
            </a:avLst>
          </a:prstGeom>
          <a:solidFill>
            <a:srgbClr val="006EB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D72525E-D5F2-1D70-4BD9-9A670495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28" y="309917"/>
            <a:ext cx="1481456" cy="16399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637689-B5D4-4042-AAB7-EC336A00C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456" y="2591386"/>
            <a:ext cx="1224000" cy="1224000"/>
          </a:xfrm>
          <a:prstGeom prst="rect">
            <a:avLst/>
          </a:prstGeom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5C567A-E5FE-4234-9613-CA71B5A48004}"/>
              </a:ext>
            </a:extLst>
          </p:cNvPr>
          <p:cNvSpPr/>
          <p:nvPr/>
        </p:nvSpPr>
        <p:spPr>
          <a:xfrm>
            <a:off x="3423638" y="3834048"/>
            <a:ext cx="4495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1F2E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ттестации</a:t>
            </a:r>
            <a:r>
              <a:rPr lang="ru-RU" sz="5400" b="1" dirty="0">
                <a:solidFill>
                  <a:srgbClr val="1F2D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431B7-8F6B-4D66-9042-C55F02AE03B8}"/>
              </a:ext>
            </a:extLst>
          </p:cNvPr>
          <p:cNvSpPr txBox="1"/>
          <p:nvPr/>
        </p:nvSpPr>
        <p:spPr>
          <a:xfrm>
            <a:off x="3423638" y="1913110"/>
            <a:ext cx="6489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1F2E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осударственной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8D9D6-47D0-480F-B29A-67CD3DA30BE8}"/>
              </a:ext>
            </a:extLst>
          </p:cNvPr>
          <p:cNvSpPr txBox="1"/>
          <p:nvPr/>
        </p:nvSpPr>
        <p:spPr>
          <a:xfrm>
            <a:off x="3423638" y="2873579"/>
            <a:ext cx="359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1F2E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тоговой</a:t>
            </a:r>
            <a:r>
              <a:rPr lang="ru-RU" sz="5400" b="1" dirty="0">
                <a:solidFill>
                  <a:srgbClr val="1F2E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88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Круг: прозрачная заливка 45">
            <a:extLst>
              <a:ext uri="{FF2B5EF4-FFF2-40B4-BE49-F238E27FC236}">
                <a16:creationId xmlns:a16="http://schemas.microsoft.com/office/drawing/2014/main" id="{86DA8D9B-AB99-996C-ECBB-2E3142B8BCB0}"/>
              </a:ext>
            </a:extLst>
          </p:cNvPr>
          <p:cNvSpPr/>
          <p:nvPr/>
        </p:nvSpPr>
        <p:spPr>
          <a:xfrm>
            <a:off x="10258283" y="-2868809"/>
            <a:ext cx="6329000" cy="6086268"/>
          </a:xfrm>
          <a:prstGeom prst="donut">
            <a:avLst>
              <a:gd name="adj" fmla="val 9379"/>
            </a:avLst>
          </a:prstGeom>
          <a:solidFill>
            <a:srgbClr val="FF3C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Круг: прозрачная заливка 46">
            <a:extLst>
              <a:ext uri="{FF2B5EF4-FFF2-40B4-BE49-F238E27FC236}">
                <a16:creationId xmlns:a16="http://schemas.microsoft.com/office/drawing/2014/main" id="{CFA68932-7374-6837-6B96-02AC6534C582}"/>
              </a:ext>
            </a:extLst>
          </p:cNvPr>
          <p:cNvSpPr/>
          <p:nvPr/>
        </p:nvSpPr>
        <p:spPr>
          <a:xfrm>
            <a:off x="10944193" y="-1690666"/>
            <a:ext cx="3857920" cy="3729982"/>
          </a:xfrm>
          <a:prstGeom prst="donut">
            <a:avLst>
              <a:gd name="adj" fmla="val 9379"/>
            </a:avLst>
          </a:prstGeom>
          <a:solidFill>
            <a:srgbClr val="006EB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D72525E-D5F2-1D70-4BD9-9A670495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699" y="9661"/>
            <a:ext cx="1545844" cy="1711243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CF07133-AA16-43B5-8AF9-3275DAC7A2EA}"/>
              </a:ext>
            </a:extLst>
          </p:cNvPr>
          <p:cNvGraphicFramePr>
            <a:graphicFrameLocks/>
          </p:cNvGraphicFramePr>
          <p:nvPr/>
        </p:nvGraphicFramePr>
        <p:xfrm>
          <a:off x="2995411" y="642850"/>
          <a:ext cx="11102162" cy="608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A3C5DDC-D3E2-4350-A06E-3F66BC09D11F}"/>
              </a:ext>
            </a:extLst>
          </p:cNvPr>
          <p:cNvSpPr txBox="1"/>
          <p:nvPr/>
        </p:nvSpPr>
        <p:spPr>
          <a:xfrm>
            <a:off x="2036481" y="174325"/>
            <a:ext cx="762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100-бальных результатов 2024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A59537-EEC5-45FC-9D7B-E75A1AA69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79" y="852195"/>
            <a:ext cx="2020785" cy="285791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F1F8DD-BB35-4E71-B440-38155B934625}"/>
              </a:ext>
            </a:extLst>
          </p:cNvPr>
          <p:cNvSpPr/>
          <p:nvPr/>
        </p:nvSpPr>
        <p:spPr>
          <a:xfrm>
            <a:off x="2036481" y="1602750"/>
            <a:ext cx="11881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баллов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451E3E-9633-499F-902C-090E5F9E6E49}"/>
              </a:ext>
            </a:extLst>
          </p:cNvPr>
          <p:cNvSpPr/>
          <p:nvPr/>
        </p:nvSpPr>
        <p:spPr>
          <a:xfrm>
            <a:off x="855621" y="3139752"/>
            <a:ext cx="3728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нескольким предметам</a:t>
            </a:r>
            <a:endParaRPr lang="ru-RU" sz="20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5C04265-E3D4-4EAA-8C98-09EEB8CA9FE8}"/>
              </a:ext>
            </a:extLst>
          </p:cNvPr>
          <p:cNvSpPr/>
          <p:nvPr/>
        </p:nvSpPr>
        <p:spPr>
          <a:xfrm>
            <a:off x="202019" y="3598100"/>
            <a:ext cx="5518297" cy="1908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выпускник -</a:t>
            </a:r>
            <a:r>
              <a:rPr lang="ru-RU" sz="2000" dirty="0">
                <a:solidFill>
                  <a:srgbClr val="FF3C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баллов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русскому языку, химии и биологии;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выпускник  - </a:t>
            </a:r>
            <a:r>
              <a:rPr lang="ru-RU" sz="2000" dirty="0">
                <a:solidFill>
                  <a:srgbClr val="FF3C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баллов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профильной математике и физике</a:t>
            </a:r>
          </a:p>
        </p:txBody>
      </p:sp>
    </p:spTree>
    <p:extLst>
      <p:ext uri="{BB962C8B-B14F-4D97-AF65-F5344CB8AC3E}">
        <p14:creationId xmlns:p14="http://schemas.microsoft.com/office/powerpoint/2010/main" val="283590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38A5D7-B6E2-4122-BB08-DB088BF42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11" r="45034"/>
          <a:stretch/>
        </p:blipFill>
        <p:spPr>
          <a:xfrm>
            <a:off x="9429136" y="-130630"/>
            <a:ext cx="2924596" cy="358598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CD581D-D71C-4F0B-B2B7-8071799C8BE6}"/>
              </a:ext>
            </a:extLst>
          </p:cNvPr>
          <p:cNvSpPr/>
          <p:nvPr/>
        </p:nvSpPr>
        <p:spPr>
          <a:xfrm>
            <a:off x="3187992" y="352278"/>
            <a:ext cx="5816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«ОСОБЫЕ УСПЕХИ В ОБУЧЕНИИ»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0AFA8A3-E56A-4855-9519-49061CC82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294820"/>
              </p:ext>
            </p:extLst>
          </p:nvPr>
        </p:nvGraphicFramePr>
        <p:xfrm>
          <a:off x="-764840" y="1376815"/>
          <a:ext cx="7125652" cy="524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 descr="Обновить">
            <a:extLst>
              <a:ext uri="{FF2B5EF4-FFF2-40B4-BE49-F238E27FC236}">
                <a16:creationId xmlns:a16="http://schemas.microsoft.com/office/drawing/2014/main" id="{51F76ED6-200C-4C21-9C34-E89708371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183139">
            <a:off x="2416160" y="3543063"/>
            <a:ext cx="914400" cy="91440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48E00BB-34DD-43E6-BD4B-8694F316B635}"/>
              </a:ext>
            </a:extLst>
          </p:cNvPr>
          <p:cNvGrpSpPr/>
          <p:nvPr/>
        </p:nvGrpSpPr>
        <p:grpSpPr>
          <a:xfrm>
            <a:off x="6108249" y="2701523"/>
            <a:ext cx="2374378" cy="2180464"/>
            <a:chOff x="9318592" y="352278"/>
            <a:chExt cx="1187060" cy="1169421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F3D7879-167A-4393-9625-889D9F688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8" t="18202" r="68226" b="16585"/>
            <a:stretch/>
          </p:blipFill>
          <p:spPr>
            <a:xfrm>
              <a:off x="9318592" y="352278"/>
              <a:ext cx="1071715" cy="1169421"/>
            </a:xfrm>
            <a:prstGeom prst="rect">
              <a:avLst/>
            </a:prstGeom>
          </p:spPr>
        </p:pic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BB3F8B6D-010E-48FB-BBF7-ADC34D6A6849}"/>
                </a:ext>
              </a:extLst>
            </p:cNvPr>
            <p:cNvSpPr txBox="1"/>
            <p:nvPr/>
          </p:nvSpPr>
          <p:spPr>
            <a:xfrm>
              <a:off x="9647510" y="580557"/>
              <a:ext cx="858142" cy="26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>
                  <a:solidFill>
                    <a:srgbClr val="335D9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122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015B849-DEB4-4A3C-836E-F32C5B1243DF}"/>
              </a:ext>
            </a:extLst>
          </p:cNvPr>
          <p:cNvGrpSpPr/>
          <p:nvPr/>
        </p:nvGrpSpPr>
        <p:grpSpPr>
          <a:xfrm>
            <a:off x="8657256" y="2644620"/>
            <a:ext cx="1964547" cy="2180464"/>
            <a:chOff x="9005933" y="147867"/>
            <a:chExt cx="1221124" cy="145526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B993F6-EE13-4A2D-B1FD-1E579F526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87" t="16500" r="36436" b="13860"/>
            <a:stretch/>
          </p:blipFill>
          <p:spPr>
            <a:xfrm>
              <a:off x="9005933" y="147867"/>
              <a:ext cx="1221124" cy="145526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6406C9-C1DC-4BE8-A2B4-6593EAA25D21}"/>
                </a:ext>
              </a:extLst>
            </p:cNvPr>
            <p:cNvSpPr txBox="1"/>
            <p:nvPr/>
          </p:nvSpPr>
          <p:spPr>
            <a:xfrm>
              <a:off x="9178205" y="456213"/>
              <a:ext cx="876580" cy="308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335D9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BDFCFA9-24FE-4320-8CDA-B3D62AE41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37624" y="-106458"/>
            <a:ext cx="1545844" cy="171124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09732ED-7D7E-4CE1-996F-33824583870A}"/>
              </a:ext>
            </a:extLst>
          </p:cNvPr>
          <p:cNvSpPr txBox="1"/>
          <p:nvPr/>
        </p:nvSpPr>
        <p:spPr>
          <a:xfrm>
            <a:off x="6979417" y="1680866"/>
            <a:ext cx="254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 год</a:t>
            </a:r>
          </a:p>
        </p:txBody>
      </p:sp>
      <p:sp>
        <p:nvSpPr>
          <p:cNvPr id="26" name="Правая фигурная скобка 25">
            <a:extLst>
              <a:ext uri="{FF2B5EF4-FFF2-40B4-BE49-F238E27FC236}">
                <a16:creationId xmlns:a16="http://schemas.microsoft.com/office/drawing/2014/main" id="{1508FBFE-2CE6-43D2-BC1A-9D6A4713A26B}"/>
              </a:ext>
            </a:extLst>
          </p:cNvPr>
          <p:cNvSpPr/>
          <p:nvPr/>
        </p:nvSpPr>
        <p:spPr>
          <a:xfrm rot="5400000">
            <a:off x="7928080" y="2323884"/>
            <a:ext cx="1109092" cy="5263909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613F35-91CF-4DF7-8896-6ED885C26ED7}"/>
              </a:ext>
            </a:extLst>
          </p:cNvPr>
          <p:cNvSpPr txBox="1"/>
          <p:nvPr/>
        </p:nvSpPr>
        <p:spPr>
          <a:xfrm>
            <a:off x="6766156" y="5809718"/>
            <a:ext cx="3175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202  медали</a:t>
            </a:r>
          </a:p>
        </p:txBody>
      </p:sp>
    </p:spTree>
    <p:extLst>
      <p:ext uri="{BB962C8B-B14F-4D97-AF65-F5344CB8AC3E}">
        <p14:creationId xmlns:p14="http://schemas.microsoft.com/office/powerpoint/2010/main" val="78688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66A8120-4F21-4CBE-BDC3-9E0887487C1F}"/>
              </a:ext>
            </a:extLst>
          </p:cNvPr>
          <p:cNvGrpSpPr/>
          <p:nvPr/>
        </p:nvGrpSpPr>
        <p:grpSpPr>
          <a:xfrm>
            <a:off x="4871226" y="5350206"/>
            <a:ext cx="1001316" cy="865134"/>
            <a:chOff x="7818195" y="4349183"/>
            <a:chExt cx="1707539" cy="1591640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5E9D8C73-B996-4EDE-910B-462EAE180BFE}"/>
                </a:ext>
              </a:extLst>
            </p:cNvPr>
            <p:cNvSpPr/>
            <p:nvPr/>
          </p:nvSpPr>
          <p:spPr>
            <a:xfrm>
              <a:off x="7818195" y="4349183"/>
              <a:ext cx="1707539" cy="1591640"/>
            </a:xfrm>
            <a:prstGeom prst="roundRect">
              <a:avLst/>
            </a:prstGeom>
            <a:solidFill>
              <a:srgbClr val="5FB3D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7F0A3C6-F619-4C8C-AC62-87BECD225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90359" y="4463400"/>
              <a:ext cx="1363210" cy="1363210"/>
            </a:xfrm>
            <a:prstGeom prst="rect">
              <a:avLst/>
            </a:prstGeom>
          </p:spPr>
        </p:pic>
      </p:grpSp>
      <p:sp>
        <p:nvSpPr>
          <p:cNvPr id="5" name="Управляющая кнопка: &quot;Вперед&quot; или &quot;Следующий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558F488-C679-4CD1-BC39-43E0D292DA27}"/>
              </a:ext>
            </a:extLst>
          </p:cNvPr>
          <p:cNvSpPr/>
          <p:nvPr/>
        </p:nvSpPr>
        <p:spPr>
          <a:xfrm>
            <a:off x="10840846" y="5770780"/>
            <a:ext cx="972600" cy="865134"/>
          </a:xfrm>
          <a:prstGeom prst="actionButtonForwardNext">
            <a:avLst/>
          </a:prstGeom>
          <a:gradFill rotWithShape="0">
            <a:gsLst>
              <a:gs pos="0">
                <a:srgbClr val="64BDE1"/>
              </a:gs>
              <a:gs pos="97000">
                <a:srgbClr val="3F78B4"/>
              </a:gs>
              <a:gs pos="100000">
                <a:srgbClr val="1F2D5C"/>
              </a:gs>
            </a:gsLst>
            <a:lin ang="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4159" tIns="254159" rIns="254159" bIns="254159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7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88A644-8450-683F-0106-76B73E88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154" y="-2256772"/>
            <a:ext cx="6346486" cy="6102625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07F63AE-6665-457A-B75A-5D27F28833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21906"/>
              </p:ext>
            </p:extLst>
          </p:nvPr>
        </p:nvGraphicFramePr>
        <p:xfrm>
          <a:off x="101319" y="862806"/>
          <a:ext cx="7812528" cy="503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9714E47-0C47-442A-BD63-208D2F090E0F}"/>
              </a:ext>
            </a:extLst>
          </p:cNvPr>
          <p:cNvSpPr txBox="1"/>
          <p:nvPr/>
        </p:nvSpPr>
        <p:spPr>
          <a:xfrm>
            <a:off x="1153933" y="277275"/>
            <a:ext cx="6551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выпуска обучающихся </a:t>
            </a:r>
          </a:p>
        </p:txBody>
      </p:sp>
      <p:pic>
        <p:nvPicPr>
          <p:cNvPr id="15" name="Рисунок 14" descr="Расширение бизнеса">
            <a:extLst>
              <a:ext uri="{FF2B5EF4-FFF2-40B4-BE49-F238E27FC236}">
                <a16:creationId xmlns:a16="http://schemas.microsoft.com/office/drawing/2014/main" id="{9AF53D66-673F-46E1-898D-5C23BAB33CA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5740" y="3019370"/>
            <a:ext cx="2048180" cy="2048180"/>
          </a:xfrm>
          <a:prstGeom prst="rect">
            <a:avLst/>
          </a:prstGeom>
        </p:spPr>
      </p:pic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126EFAC6-0028-477F-A8E5-1AE0EDCC550C}"/>
              </a:ext>
            </a:extLst>
          </p:cNvPr>
          <p:cNvSpPr/>
          <p:nvPr/>
        </p:nvSpPr>
        <p:spPr>
          <a:xfrm>
            <a:off x="1283379" y="5894835"/>
            <a:ext cx="10079018" cy="955611"/>
          </a:xfrm>
          <a:prstGeom prst="homePlate">
            <a:avLst/>
          </a:prstGeom>
          <a:solidFill>
            <a:srgbClr val="006E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543778-E186-4DA1-8B90-DF1D0C6F1465}"/>
              </a:ext>
            </a:extLst>
          </p:cNvPr>
          <p:cNvSpPr txBox="1"/>
          <p:nvPr/>
        </p:nvSpPr>
        <p:spPr>
          <a:xfrm>
            <a:off x="1401916" y="5894079"/>
            <a:ext cx="961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Наметилась тенденция роста числа обучающихся выбирающих после девятого класса поступление в учреждения СПО с целью получения  высококвалифицированной рабочей профессии, востребованной в регионе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1947545-10EF-46C5-BD82-51CE186B1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83473" y="5224364"/>
            <a:ext cx="1254826" cy="13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891847-EF88-969F-810B-831BCF18C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5490" y="145320"/>
            <a:ext cx="1254826" cy="138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14E47-0C47-442A-BD63-208D2F090E0F}"/>
              </a:ext>
            </a:extLst>
          </p:cNvPr>
          <p:cNvSpPr txBox="1"/>
          <p:nvPr/>
        </p:nvSpPr>
        <p:spPr>
          <a:xfrm>
            <a:off x="1695931" y="212451"/>
            <a:ext cx="909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выбора обучающихся в пользу СПО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1B612ED-8A15-452C-93E8-AFCF691FE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908506"/>
              </p:ext>
            </p:extLst>
          </p:nvPr>
        </p:nvGraphicFramePr>
        <p:xfrm>
          <a:off x="123172" y="-488462"/>
          <a:ext cx="6293409" cy="555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16C7A61-D8CF-4641-A344-A3DAF6337D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551187"/>
              </p:ext>
            </p:extLst>
          </p:nvPr>
        </p:nvGraphicFramePr>
        <p:xfrm>
          <a:off x="5105153" y="-485914"/>
          <a:ext cx="6790852" cy="555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54A1E1-F37C-4383-A88F-03353F9B83C6}"/>
              </a:ext>
            </a:extLst>
          </p:cNvPr>
          <p:cNvSpPr txBox="1"/>
          <p:nvPr/>
        </p:nvSpPr>
        <p:spPr>
          <a:xfrm>
            <a:off x="2799017" y="2145647"/>
            <a:ext cx="11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3C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FA9A8-FB77-4D84-AEDE-5F212666719D}"/>
              </a:ext>
            </a:extLst>
          </p:cNvPr>
          <p:cNvSpPr txBox="1"/>
          <p:nvPr/>
        </p:nvSpPr>
        <p:spPr>
          <a:xfrm>
            <a:off x="8121192" y="2101947"/>
            <a:ext cx="116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3C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36%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EFA274-842A-4922-A6DD-9AF4A2496F5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18" y="5542946"/>
            <a:ext cx="4397476" cy="14320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F4C893-BE0E-4399-AEA3-91D4680B43F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47" y="5542946"/>
            <a:ext cx="4161784" cy="1355342"/>
          </a:xfrm>
          <a:prstGeom prst="rect">
            <a:avLst/>
          </a:prstGeom>
        </p:spPr>
      </p:pic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163C828A-FA03-4175-AB78-1DEDD9DA1419}"/>
              </a:ext>
            </a:extLst>
          </p:cNvPr>
          <p:cNvSpPr/>
          <p:nvPr/>
        </p:nvSpPr>
        <p:spPr>
          <a:xfrm rot="5400000">
            <a:off x="5553007" y="715379"/>
            <a:ext cx="675160" cy="9792587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43C45-3C3A-41DA-829D-FF841E738870}"/>
              </a:ext>
            </a:extLst>
          </p:cNvPr>
          <p:cNvSpPr txBox="1"/>
          <p:nvPr/>
        </p:nvSpPr>
        <p:spPr>
          <a:xfrm>
            <a:off x="2331929" y="5063729"/>
            <a:ext cx="775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Высококвалифицированные рабочие кадры</a:t>
            </a:r>
          </a:p>
        </p:txBody>
      </p:sp>
      <p:pic>
        <p:nvPicPr>
          <p:cNvPr id="12" name="Рисунок 11" descr="Расширение бизнеса">
            <a:extLst>
              <a:ext uri="{FF2B5EF4-FFF2-40B4-BE49-F238E27FC236}">
                <a16:creationId xmlns:a16="http://schemas.microsoft.com/office/drawing/2014/main" id="{3F5BCE71-F1E9-4FCC-B512-4A2DD822914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6497" y="1467277"/>
            <a:ext cx="2048180" cy="20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8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88A644-8450-683F-0106-76B73E884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75" r="41237"/>
          <a:stretch/>
        </p:blipFill>
        <p:spPr>
          <a:xfrm>
            <a:off x="8531077" y="-93304"/>
            <a:ext cx="3729347" cy="42367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891847-EF88-969F-810B-831BCF18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45733" y="-55098"/>
            <a:ext cx="1254826" cy="138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14E47-0C47-442A-BD63-208D2F090E0F}"/>
              </a:ext>
            </a:extLst>
          </p:cNvPr>
          <p:cNvSpPr txBox="1"/>
          <p:nvPr/>
        </p:nvSpPr>
        <p:spPr>
          <a:xfrm>
            <a:off x="1971594" y="105339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выбора предметов ОГЭ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24E7D8E-E2B4-4693-AD7E-C20FC619C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118272"/>
              </p:ext>
            </p:extLst>
          </p:nvPr>
        </p:nvGraphicFramePr>
        <p:xfrm>
          <a:off x="0" y="718457"/>
          <a:ext cx="12060249" cy="602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85A56A8-B5E4-5C9A-8B16-61EFF492DBCD}"/>
              </a:ext>
            </a:extLst>
          </p:cNvPr>
          <p:cNvCxnSpPr/>
          <p:nvPr/>
        </p:nvCxnSpPr>
        <p:spPr>
          <a:xfrm flipV="1">
            <a:off x="2229651" y="981564"/>
            <a:ext cx="701774" cy="706838"/>
          </a:xfrm>
          <a:prstGeom prst="straightConnector1">
            <a:avLst/>
          </a:prstGeom>
          <a:ln w="34925">
            <a:solidFill>
              <a:srgbClr val="FF3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CE46A63-3AB9-F474-51C4-005FE58153FC}"/>
              </a:ext>
            </a:extLst>
          </p:cNvPr>
          <p:cNvCxnSpPr/>
          <p:nvPr/>
        </p:nvCxnSpPr>
        <p:spPr>
          <a:xfrm flipV="1">
            <a:off x="3342499" y="1086901"/>
            <a:ext cx="701774" cy="706838"/>
          </a:xfrm>
          <a:prstGeom prst="straightConnector1">
            <a:avLst/>
          </a:prstGeom>
          <a:ln w="34925">
            <a:solidFill>
              <a:srgbClr val="FF3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696EDF6-D633-A70C-786E-9221B65162D7}"/>
              </a:ext>
            </a:extLst>
          </p:cNvPr>
          <p:cNvCxnSpPr/>
          <p:nvPr/>
        </p:nvCxnSpPr>
        <p:spPr>
          <a:xfrm>
            <a:off x="6698795" y="3805311"/>
            <a:ext cx="761959" cy="302713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E153C2D-61C0-A43A-64CF-FF3B6EBDCA98}"/>
              </a:ext>
            </a:extLst>
          </p:cNvPr>
          <p:cNvCxnSpPr/>
          <p:nvPr/>
        </p:nvCxnSpPr>
        <p:spPr>
          <a:xfrm flipV="1">
            <a:off x="7769116" y="3989292"/>
            <a:ext cx="772683" cy="308358"/>
          </a:xfrm>
          <a:prstGeom prst="straightConnector1">
            <a:avLst/>
          </a:prstGeom>
          <a:ln w="38100">
            <a:solidFill>
              <a:srgbClr val="FF3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941688C-F8B1-BFFB-6D0C-6546B9B0527D}"/>
              </a:ext>
            </a:extLst>
          </p:cNvPr>
          <p:cNvCxnSpPr/>
          <p:nvPr/>
        </p:nvCxnSpPr>
        <p:spPr>
          <a:xfrm>
            <a:off x="5463057" y="3751077"/>
            <a:ext cx="854948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3AA4-97A9-EA0A-786D-380D1A3E0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AE8D89-81FF-DD7A-41B2-CD193195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131" y="-67131"/>
            <a:ext cx="1254826" cy="1389088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C8729D9-B4E0-45E1-AF10-7C6DDDA2A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05068"/>
              </p:ext>
            </p:extLst>
          </p:nvPr>
        </p:nvGraphicFramePr>
        <p:xfrm>
          <a:off x="0" y="724277"/>
          <a:ext cx="12086376" cy="597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DA9A83-05E1-712F-FAF3-C6A6EC15E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533" r="49540"/>
          <a:stretch/>
        </p:blipFill>
        <p:spPr>
          <a:xfrm>
            <a:off x="9744029" y="-111968"/>
            <a:ext cx="2628363" cy="2477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B82127-07CB-DF35-98DE-F0FF2D4C04CD}"/>
              </a:ext>
            </a:extLst>
          </p:cNvPr>
          <p:cNvSpPr txBox="1"/>
          <p:nvPr/>
        </p:nvSpPr>
        <p:spPr>
          <a:xfrm>
            <a:off x="2530615" y="68983"/>
            <a:ext cx="584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выбора предметов ЕГЭ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9C66666-E227-E637-5345-E57F207689EC}"/>
              </a:ext>
            </a:extLst>
          </p:cNvPr>
          <p:cNvSpPr/>
          <p:nvPr/>
        </p:nvSpPr>
        <p:spPr>
          <a:xfrm>
            <a:off x="2794945" y="1095846"/>
            <a:ext cx="7687272" cy="1861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A986E-F2BB-8218-DBD6-35ADB9517255}"/>
              </a:ext>
            </a:extLst>
          </p:cNvPr>
          <p:cNvSpPr txBox="1"/>
          <p:nvPr/>
        </p:nvSpPr>
        <p:spPr>
          <a:xfrm>
            <a:off x="3008199" y="1423956"/>
            <a:ext cx="74263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50%  выбирает математику на профильном уровне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Стабиле выбор предметов естественно-научного цикла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роста выбора Информатики и ИКТ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7A8560F-617F-57B2-53E9-2E68C68ED453}"/>
              </a:ext>
            </a:extLst>
          </p:cNvPr>
          <p:cNvCxnSpPr/>
          <p:nvPr/>
        </p:nvCxnSpPr>
        <p:spPr>
          <a:xfrm flipV="1">
            <a:off x="4357329" y="3031568"/>
            <a:ext cx="765522" cy="662244"/>
          </a:xfrm>
          <a:prstGeom prst="straightConnector1">
            <a:avLst/>
          </a:prstGeom>
          <a:ln w="38100">
            <a:solidFill>
              <a:srgbClr val="FF3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F304AB8-CEFD-F08C-819B-AFA03E7A82E5}"/>
              </a:ext>
            </a:extLst>
          </p:cNvPr>
          <p:cNvCxnSpPr/>
          <p:nvPr/>
        </p:nvCxnSpPr>
        <p:spPr>
          <a:xfrm>
            <a:off x="983004" y="993843"/>
            <a:ext cx="726779" cy="393057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955BF2A-2C9E-E061-5220-559189337C6A}"/>
              </a:ext>
            </a:extLst>
          </p:cNvPr>
          <p:cNvCxnSpPr/>
          <p:nvPr/>
        </p:nvCxnSpPr>
        <p:spPr>
          <a:xfrm flipV="1">
            <a:off x="3477276" y="3672016"/>
            <a:ext cx="880053" cy="10091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ECD57EE-7EFA-9EAC-2016-B7A675C50534}"/>
              </a:ext>
            </a:extLst>
          </p:cNvPr>
          <p:cNvCxnSpPr/>
          <p:nvPr/>
        </p:nvCxnSpPr>
        <p:spPr>
          <a:xfrm flipV="1">
            <a:off x="6000565" y="3900171"/>
            <a:ext cx="880175" cy="1002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7CD477B-3694-E727-F69B-F1775B70DFE8}"/>
              </a:ext>
            </a:extLst>
          </p:cNvPr>
          <p:cNvCxnSpPr/>
          <p:nvPr/>
        </p:nvCxnSpPr>
        <p:spPr>
          <a:xfrm flipV="1">
            <a:off x="6880740" y="4139127"/>
            <a:ext cx="880175" cy="10092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1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88A644-8450-683F-0106-76B73E88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077" y="-1959154"/>
            <a:ext cx="6346486" cy="61026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891847-EF88-969F-810B-831BCF18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131" y="5536043"/>
            <a:ext cx="1254826" cy="138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14E47-0C47-442A-BD63-208D2F090E0F}"/>
              </a:ext>
            </a:extLst>
          </p:cNvPr>
          <p:cNvSpPr txBox="1"/>
          <p:nvPr/>
        </p:nvSpPr>
        <p:spPr>
          <a:xfrm>
            <a:off x="1616215" y="275460"/>
            <a:ext cx="6381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Преемственность выбора предметов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395718-A02C-4DB2-8E83-8BCCAA240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116711"/>
              </p:ext>
            </p:extLst>
          </p:nvPr>
        </p:nvGraphicFramePr>
        <p:xfrm>
          <a:off x="0" y="1444176"/>
          <a:ext cx="6346486" cy="461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91419EE-F823-4B1E-BC73-B90AA8334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445694"/>
              </p:ext>
            </p:extLst>
          </p:nvPr>
        </p:nvGraphicFramePr>
        <p:xfrm>
          <a:off x="5948064" y="2307761"/>
          <a:ext cx="6107327" cy="443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71428D-1D1E-467A-977F-D289A6F3701A}"/>
              </a:ext>
            </a:extLst>
          </p:cNvPr>
          <p:cNvSpPr txBox="1"/>
          <p:nvPr/>
        </p:nvSpPr>
        <p:spPr>
          <a:xfrm>
            <a:off x="2074922" y="982511"/>
            <a:ext cx="399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2021/2023 года выпуска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2C889-4DC8-4328-9D91-218BFE196EED}"/>
              </a:ext>
            </a:extLst>
          </p:cNvPr>
          <p:cNvSpPr txBox="1"/>
          <p:nvPr/>
        </p:nvSpPr>
        <p:spPr>
          <a:xfrm>
            <a:off x="6739839" y="1855415"/>
            <a:ext cx="399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2022/2024 года выпуска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A83FAF0-7382-4373-A166-40407EEB40D4}"/>
              </a:ext>
            </a:extLst>
          </p:cNvPr>
          <p:cNvCxnSpPr>
            <a:cxnSpLocks/>
          </p:cNvCxnSpPr>
          <p:nvPr/>
        </p:nvCxnSpPr>
        <p:spPr>
          <a:xfrm flipV="1">
            <a:off x="899889" y="3402823"/>
            <a:ext cx="516989" cy="695998"/>
          </a:xfrm>
          <a:prstGeom prst="straightConnector1">
            <a:avLst/>
          </a:prstGeom>
          <a:ln w="38100">
            <a:solidFill>
              <a:srgbClr val="FF3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A83FAF0-7382-4373-A166-40407EEB40D4}"/>
              </a:ext>
            </a:extLst>
          </p:cNvPr>
          <p:cNvCxnSpPr>
            <a:cxnSpLocks/>
          </p:cNvCxnSpPr>
          <p:nvPr/>
        </p:nvCxnSpPr>
        <p:spPr>
          <a:xfrm flipV="1">
            <a:off x="1699365" y="3061240"/>
            <a:ext cx="503786" cy="499592"/>
          </a:xfrm>
          <a:prstGeom prst="straightConnector1">
            <a:avLst/>
          </a:prstGeom>
          <a:ln w="38100">
            <a:solidFill>
              <a:srgbClr val="FF3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A83FAF0-7382-4373-A166-40407EEB40D4}"/>
              </a:ext>
            </a:extLst>
          </p:cNvPr>
          <p:cNvCxnSpPr>
            <a:cxnSpLocks/>
          </p:cNvCxnSpPr>
          <p:nvPr/>
        </p:nvCxnSpPr>
        <p:spPr>
          <a:xfrm flipV="1">
            <a:off x="2539316" y="3661534"/>
            <a:ext cx="396126" cy="351455"/>
          </a:xfrm>
          <a:prstGeom prst="straightConnector1">
            <a:avLst/>
          </a:prstGeom>
          <a:ln w="38100">
            <a:solidFill>
              <a:srgbClr val="FF3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A83FAF0-7382-4373-A166-40407EEB40D4}"/>
              </a:ext>
            </a:extLst>
          </p:cNvPr>
          <p:cNvCxnSpPr>
            <a:cxnSpLocks/>
          </p:cNvCxnSpPr>
          <p:nvPr/>
        </p:nvCxnSpPr>
        <p:spPr>
          <a:xfrm flipV="1">
            <a:off x="3309501" y="4160201"/>
            <a:ext cx="372970" cy="273874"/>
          </a:xfrm>
          <a:prstGeom prst="straightConnector1">
            <a:avLst/>
          </a:prstGeom>
          <a:ln w="38100">
            <a:solidFill>
              <a:srgbClr val="FF3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A83FAF0-7382-4373-A166-40407EEB40D4}"/>
              </a:ext>
            </a:extLst>
          </p:cNvPr>
          <p:cNvCxnSpPr>
            <a:cxnSpLocks/>
          </p:cNvCxnSpPr>
          <p:nvPr/>
        </p:nvCxnSpPr>
        <p:spPr>
          <a:xfrm flipV="1">
            <a:off x="3940219" y="1601273"/>
            <a:ext cx="544564" cy="976798"/>
          </a:xfrm>
          <a:prstGeom prst="straightConnector1">
            <a:avLst/>
          </a:prstGeom>
          <a:ln w="38100">
            <a:solidFill>
              <a:srgbClr val="FF3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A83FAF0-7382-4373-A166-40407EEB40D4}"/>
              </a:ext>
            </a:extLst>
          </p:cNvPr>
          <p:cNvCxnSpPr>
            <a:cxnSpLocks/>
          </p:cNvCxnSpPr>
          <p:nvPr/>
        </p:nvCxnSpPr>
        <p:spPr>
          <a:xfrm flipV="1">
            <a:off x="4853954" y="3324088"/>
            <a:ext cx="347081" cy="437042"/>
          </a:xfrm>
          <a:prstGeom prst="straightConnector1">
            <a:avLst/>
          </a:prstGeom>
          <a:ln w="38100">
            <a:solidFill>
              <a:srgbClr val="FF3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A83FAF0-7382-4373-A166-40407EEB40D4}"/>
              </a:ext>
            </a:extLst>
          </p:cNvPr>
          <p:cNvCxnSpPr>
            <a:cxnSpLocks/>
          </p:cNvCxnSpPr>
          <p:nvPr/>
        </p:nvCxnSpPr>
        <p:spPr>
          <a:xfrm>
            <a:off x="7851838" y="2612998"/>
            <a:ext cx="361819" cy="9296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EEEF410-3607-41D2-BB9E-895F5B4440C6}"/>
              </a:ext>
            </a:extLst>
          </p:cNvPr>
          <p:cNvCxnSpPr>
            <a:cxnSpLocks/>
          </p:cNvCxnSpPr>
          <p:nvPr/>
        </p:nvCxnSpPr>
        <p:spPr>
          <a:xfrm>
            <a:off x="6999988" y="4405889"/>
            <a:ext cx="48979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F2CBC966-D46D-4CF9-AFB4-EE3FE21EE739}"/>
              </a:ext>
            </a:extLst>
          </p:cNvPr>
          <p:cNvCxnSpPr>
            <a:cxnSpLocks/>
          </p:cNvCxnSpPr>
          <p:nvPr/>
        </p:nvCxnSpPr>
        <p:spPr>
          <a:xfrm>
            <a:off x="9183207" y="4735307"/>
            <a:ext cx="48979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AC35B80-C40C-4F5A-A3D8-E87557C27F89}"/>
              </a:ext>
            </a:extLst>
          </p:cNvPr>
          <p:cNvCxnSpPr>
            <a:cxnSpLocks/>
          </p:cNvCxnSpPr>
          <p:nvPr/>
        </p:nvCxnSpPr>
        <p:spPr>
          <a:xfrm>
            <a:off x="8497063" y="4308921"/>
            <a:ext cx="389721" cy="217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080ECCA4-C85D-4AF4-83B0-6E0A64DC15C2}"/>
              </a:ext>
            </a:extLst>
          </p:cNvPr>
          <p:cNvCxnSpPr>
            <a:cxnSpLocks/>
          </p:cNvCxnSpPr>
          <p:nvPr/>
        </p:nvCxnSpPr>
        <p:spPr>
          <a:xfrm>
            <a:off x="10043126" y="2504247"/>
            <a:ext cx="389721" cy="217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C49F143-F575-4253-87EB-4DA728CCC2A9}"/>
              </a:ext>
            </a:extLst>
          </p:cNvPr>
          <p:cNvCxnSpPr>
            <a:cxnSpLocks/>
          </p:cNvCxnSpPr>
          <p:nvPr/>
        </p:nvCxnSpPr>
        <p:spPr>
          <a:xfrm>
            <a:off x="10759378" y="3764001"/>
            <a:ext cx="389721" cy="21750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21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88A644-8450-683F-0106-76B73E884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077" y="-1959154"/>
            <a:ext cx="6346486" cy="61026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891847-EF88-969F-810B-831BCF18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5117" y="139504"/>
            <a:ext cx="1254826" cy="138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14E47-0C47-442A-BD63-208D2F090E0F}"/>
              </a:ext>
            </a:extLst>
          </p:cNvPr>
          <p:cNvSpPr txBox="1"/>
          <p:nvPr/>
        </p:nvSpPr>
        <p:spPr>
          <a:xfrm>
            <a:off x="1766260" y="277799"/>
            <a:ext cx="8087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Преемственность </a:t>
            </a:r>
            <a:r>
              <a:rPr lang="ru-RU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высокобальных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результатов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091F5D2-9925-4F8C-8BA5-B653E219F7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117731"/>
              </p:ext>
            </p:extLst>
          </p:nvPr>
        </p:nvGraphicFramePr>
        <p:xfrm>
          <a:off x="236746" y="1345374"/>
          <a:ext cx="6455613" cy="491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E28E5F-9A0B-4FF3-A712-05997CBBCBEB}"/>
              </a:ext>
            </a:extLst>
          </p:cNvPr>
          <p:cNvSpPr txBox="1"/>
          <p:nvPr/>
        </p:nvSpPr>
        <p:spPr>
          <a:xfrm>
            <a:off x="1031550" y="1475540"/>
            <a:ext cx="5331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Технологический кластер предметов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E74447D-1C87-469D-8A38-29B8F3852CD5}"/>
              </a:ext>
            </a:extLst>
          </p:cNvPr>
          <p:cNvCxnSpPr>
            <a:cxnSpLocks/>
          </p:cNvCxnSpPr>
          <p:nvPr/>
        </p:nvCxnSpPr>
        <p:spPr>
          <a:xfrm>
            <a:off x="3593206" y="2268973"/>
            <a:ext cx="526510" cy="582382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6A3B830-C9CF-414A-8B54-D67E74589A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471268"/>
              </p:ext>
            </p:extLst>
          </p:nvPr>
        </p:nvGraphicFramePr>
        <p:xfrm>
          <a:off x="6363545" y="2405926"/>
          <a:ext cx="5828455" cy="398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B4F100A-7A6D-4B4A-AF5E-04E9658F6D04}"/>
              </a:ext>
            </a:extLst>
          </p:cNvPr>
          <p:cNvSpPr txBox="1"/>
          <p:nvPr/>
        </p:nvSpPr>
        <p:spPr>
          <a:xfrm>
            <a:off x="7167716" y="1887541"/>
            <a:ext cx="5024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Гуманитарный кластер предметов</a:t>
            </a:r>
          </a:p>
        </p:txBody>
      </p:sp>
    </p:spTree>
    <p:extLst>
      <p:ext uri="{BB962C8B-B14F-4D97-AF65-F5344CB8AC3E}">
        <p14:creationId xmlns:p14="http://schemas.microsoft.com/office/powerpoint/2010/main" val="75321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Круг: прозрачная заливка 45">
            <a:extLst>
              <a:ext uri="{FF2B5EF4-FFF2-40B4-BE49-F238E27FC236}">
                <a16:creationId xmlns:a16="http://schemas.microsoft.com/office/drawing/2014/main" id="{86DA8D9B-AB99-996C-ECBB-2E3142B8BCB0}"/>
              </a:ext>
            </a:extLst>
          </p:cNvPr>
          <p:cNvSpPr/>
          <p:nvPr/>
        </p:nvSpPr>
        <p:spPr>
          <a:xfrm>
            <a:off x="9214313" y="-970305"/>
            <a:ext cx="6329000" cy="6086268"/>
          </a:xfrm>
          <a:prstGeom prst="donut">
            <a:avLst>
              <a:gd name="adj" fmla="val 9379"/>
            </a:avLst>
          </a:prstGeom>
          <a:solidFill>
            <a:srgbClr val="FF3C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Круг: прозрачная заливка 46">
            <a:extLst>
              <a:ext uri="{FF2B5EF4-FFF2-40B4-BE49-F238E27FC236}">
                <a16:creationId xmlns:a16="http://schemas.microsoft.com/office/drawing/2014/main" id="{CFA68932-7374-6837-6B96-02AC6534C582}"/>
              </a:ext>
            </a:extLst>
          </p:cNvPr>
          <p:cNvSpPr/>
          <p:nvPr/>
        </p:nvSpPr>
        <p:spPr>
          <a:xfrm>
            <a:off x="10263040" y="412159"/>
            <a:ext cx="3857920" cy="3729982"/>
          </a:xfrm>
          <a:prstGeom prst="donut">
            <a:avLst>
              <a:gd name="adj" fmla="val 9379"/>
            </a:avLst>
          </a:prstGeom>
          <a:solidFill>
            <a:srgbClr val="006EB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D72525E-D5F2-1D70-4BD9-9A670495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1" y="5041061"/>
            <a:ext cx="1198840" cy="1327111"/>
          </a:xfrm>
          <a:prstGeom prst="rect">
            <a:avLst/>
          </a:prstGeom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C2DD5C9-B4E7-4146-A8B7-064B2D968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044329"/>
              </p:ext>
            </p:extLst>
          </p:nvPr>
        </p:nvGraphicFramePr>
        <p:xfrm>
          <a:off x="560321" y="1108620"/>
          <a:ext cx="10811874" cy="575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33FB764-6FAA-45D2-A430-18A3EAD7A026}"/>
              </a:ext>
            </a:extLst>
          </p:cNvPr>
          <p:cNvSpPr txBox="1"/>
          <p:nvPr/>
        </p:nvSpPr>
        <p:spPr>
          <a:xfrm>
            <a:off x="1941311" y="119772"/>
            <a:ext cx="776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Высокие результаты ЕГЭ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2C707AD-13A6-4485-9F4E-5F31D5D8795F}"/>
              </a:ext>
            </a:extLst>
          </p:cNvPr>
          <p:cNvCxnSpPr/>
          <p:nvPr/>
        </p:nvCxnSpPr>
        <p:spPr>
          <a:xfrm flipV="1">
            <a:off x="7290990" y="3281060"/>
            <a:ext cx="701749" cy="706846"/>
          </a:xfrm>
          <a:prstGeom prst="straightConnector1">
            <a:avLst/>
          </a:prstGeom>
          <a:ln w="34925">
            <a:solidFill>
              <a:srgbClr val="FF3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2C707AD-13A6-4485-9F4E-5F31D5D8795F}"/>
              </a:ext>
            </a:extLst>
          </p:cNvPr>
          <p:cNvCxnSpPr/>
          <p:nvPr/>
        </p:nvCxnSpPr>
        <p:spPr>
          <a:xfrm flipV="1">
            <a:off x="5517763" y="3429000"/>
            <a:ext cx="701749" cy="706846"/>
          </a:xfrm>
          <a:prstGeom prst="straightConnector1">
            <a:avLst/>
          </a:prstGeom>
          <a:ln w="34925">
            <a:solidFill>
              <a:srgbClr val="FF3C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84EA449-2792-4C1D-816B-3F8ABE4095C9}"/>
              </a:ext>
            </a:extLst>
          </p:cNvPr>
          <p:cNvCxnSpPr>
            <a:cxnSpLocks/>
          </p:cNvCxnSpPr>
          <p:nvPr/>
        </p:nvCxnSpPr>
        <p:spPr>
          <a:xfrm>
            <a:off x="1678056" y="2277150"/>
            <a:ext cx="526510" cy="582382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0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Круг: прозрачная заливка 45">
            <a:extLst>
              <a:ext uri="{FF2B5EF4-FFF2-40B4-BE49-F238E27FC236}">
                <a16:creationId xmlns:a16="http://schemas.microsoft.com/office/drawing/2014/main" id="{86DA8D9B-AB99-996C-ECBB-2E3142B8BCB0}"/>
              </a:ext>
            </a:extLst>
          </p:cNvPr>
          <p:cNvSpPr/>
          <p:nvPr/>
        </p:nvSpPr>
        <p:spPr>
          <a:xfrm>
            <a:off x="1800" y="1006664"/>
            <a:ext cx="5828583" cy="5851336"/>
          </a:xfrm>
          <a:prstGeom prst="donut">
            <a:avLst>
              <a:gd name="adj" fmla="val 9379"/>
            </a:avLst>
          </a:prstGeom>
          <a:solidFill>
            <a:srgbClr val="FF3C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Круг: прозрачная заливка 46">
            <a:extLst>
              <a:ext uri="{FF2B5EF4-FFF2-40B4-BE49-F238E27FC236}">
                <a16:creationId xmlns:a16="http://schemas.microsoft.com/office/drawing/2014/main" id="{CFA68932-7374-6837-6B96-02AC6534C582}"/>
              </a:ext>
            </a:extLst>
          </p:cNvPr>
          <p:cNvSpPr/>
          <p:nvPr/>
        </p:nvSpPr>
        <p:spPr>
          <a:xfrm>
            <a:off x="9721295" y="-1186552"/>
            <a:ext cx="3857920" cy="3729982"/>
          </a:xfrm>
          <a:prstGeom prst="donut">
            <a:avLst>
              <a:gd name="adj" fmla="val 9379"/>
            </a:avLst>
          </a:prstGeom>
          <a:solidFill>
            <a:srgbClr val="006EB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D72525E-D5F2-1D70-4BD9-9A670495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098" y="286695"/>
            <a:ext cx="1320118" cy="1461365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DBFB8BB-D845-4813-880E-1B635CADC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621672"/>
              </p:ext>
            </p:extLst>
          </p:nvPr>
        </p:nvGraphicFramePr>
        <p:xfrm>
          <a:off x="-343302" y="1566992"/>
          <a:ext cx="6518786" cy="473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Обновить">
            <a:extLst>
              <a:ext uri="{FF2B5EF4-FFF2-40B4-BE49-F238E27FC236}">
                <a16:creationId xmlns:a16="http://schemas.microsoft.com/office/drawing/2014/main" id="{FDD530FB-AEF5-42C9-A32C-0A9CE3994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183139">
            <a:off x="2575852" y="357151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6C19D3-A9F5-4137-B0BC-D7E01CDD9901}"/>
              </a:ext>
            </a:extLst>
          </p:cNvPr>
          <p:cNvSpPr txBox="1"/>
          <p:nvPr/>
        </p:nvSpPr>
        <p:spPr>
          <a:xfrm>
            <a:off x="616687" y="286695"/>
            <a:ext cx="7708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100-бальных результатов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64D0B9-2BF9-4207-B19F-DD2B7545F3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"/>
          <a:stretch/>
        </p:blipFill>
        <p:spPr>
          <a:xfrm>
            <a:off x="4882144" y="1933565"/>
            <a:ext cx="7309856" cy="4924435"/>
          </a:xfrm>
          <a:prstGeom prst="rect">
            <a:avLst/>
          </a:prstGeom>
        </p:spPr>
      </p:pic>
      <p:pic>
        <p:nvPicPr>
          <p:cNvPr id="12" name="Рисунок 11" descr="Расширение бизнеса">
            <a:extLst>
              <a:ext uri="{FF2B5EF4-FFF2-40B4-BE49-F238E27FC236}">
                <a16:creationId xmlns:a16="http://schemas.microsoft.com/office/drawing/2014/main" id="{7E0DE6D7-65E1-4C6B-AB79-8BF53AB137F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6814" y="3866471"/>
            <a:ext cx="896200" cy="89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C21A16-FC00-45C0-9AD6-0F98EC08C128}"/>
              </a:ext>
            </a:extLst>
          </p:cNvPr>
          <p:cNvSpPr txBox="1"/>
          <p:nvPr/>
        </p:nvSpPr>
        <p:spPr>
          <a:xfrm>
            <a:off x="6943059" y="2537099"/>
            <a:ext cx="2764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335D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 и биология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8EFE3-7404-4E40-A36D-9625B6145F13}"/>
              </a:ext>
            </a:extLst>
          </p:cNvPr>
          <p:cNvSpPr txBox="1"/>
          <p:nvPr/>
        </p:nvSpPr>
        <p:spPr>
          <a:xfrm>
            <a:off x="6748677" y="4041838"/>
            <a:ext cx="430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335D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Английский язык, математика профильная и русский язык</a:t>
            </a:r>
          </a:p>
        </p:txBody>
      </p:sp>
      <p:pic>
        <p:nvPicPr>
          <p:cNvPr id="13" name="Рисунок 12" descr="Тенденция к повышению">
            <a:extLst>
              <a:ext uri="{FF2B5EF4-FFF2-40B4-BE49-F238E27FC236}">
                <a16:creationId xmlns:a16="http://schemas.microsoft.com/office/drawing/2014/main" id="{4E19E6DF-8F77-486A-AF1A-F0E5F3A5878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0658" y="2295342"/>
            <a:ext cx="914400" cy="9144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6C1A91-3F84-4BD2-97DD-AE2D2A90CA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49" y="3512917"/>
            <a:ext cx="1577530" cy="22310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9927DA-0C81-4C2B-BDEA-C1AE10A67626}"/>
              </a:ext>
            </a:extLst>
          </p:cNvPr>
          <p:cNvSpPr txBox="1"/>
          <p:nvPr/>
        </p:nvSpPr>
        <p:spPr>
          <a:xfrm>
            <a:off x="6881626" y="5518466"/>
            <a:ext cx="4039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335D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Химия </a:t>
            </a:r>
            <a:br>
              <a:rPr lang="ru-RU" sz="2000" dirty="0">
                <a:solidFill>
                  <a:srgbClr val="335D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rgbClr val="335D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-стабильный результат 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67868B-D039-4D5F-8604-B8D6FBCC781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06" y="5518466"/>
            <a:ext cx="91253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72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201</Words>
  <Application>Microsoft Office PowerPoint</Application>
  <PresentationFormat>Широкоэкранный</PresentationFormat>
  <Paragraphs>57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144</cp:revision>
  <dcterms:created xsi:type="dcterms:W3CDTF">2024-07-02T09:22:52Z</dcterms:created>
  <dcterms:modified xsi:type="dcterms:W3CDTF">2024-08-27T08:46:42Z</dcterms:modified>
</cp:coreProperties>
</file>